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4" r:id="rId1"/>
  </p:sldMasterIdLst>
  <p:notesMasterIdLst>
    <p:notesMasterId r:id="rId29"/>
  </p:notesMasterIdLst>
  <p:handoutMasterIdLst>
    <p:handoutMasterId r:id="rId30"/>
  </p:handoutMasterIdLst>
  <p:sldIdLst>
    <p:sldId id="256" r:id="rId2"/>
    <p:sldId id="297" r:id="rId3"/>
    <p:sldId id="257" r:id="rId4"/>
    <p:sldId id="258" r:id="rId5"/>
    <p:sldId id="284" r:id="rId6"/>
    <p:sldId id="260" r:id="rId7"/>
    <p:sldId id="261" r:id="rId8"/>
    <p:sldId id="262" r:id="rId9"/>
    <p:sldId id="276" r:id="rId10"/>
    <p:sldId id="296" r:id="rId11"/>
    <p:sldId id="277" r:id="rId12"/>
    <p:sldId id="263" r:id="rId13"/>
    <p:sldId id="278" r:id="rId14"/>
    <p:sldId id="279" r:id="rId15"/>
    <p:sldId id="267" r:id="rId16"/>
    <p:sldId id="264" r:id="rId17"/>
    <p:sldId id="265" r:id="rId18"/>
    <p:sldId id="266" r:id="rId19"/>
    <p:sldId id="281" r:id="rId20"/>
    <p:sldId id="270" r:id="rId21"/>
    <p:sldId id="271" r:id="rId22"/>
    <p:sldId id="272" r:id="rId23"/>
    <p:sldId id="282" r:id="rId24"/>
    <p:sldId id="298" r:id="rId25"/>
    <p:sldId id="299" r:id="rId26"/>
    <p:sldId id="295" r:id="rId27"/>
    <p:sldId id="274" r:id="rId2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7744" autoAdjust="0"/>
  </p:normalViewPr>
  <p:slideViewPr>
    <p:cSldViewPr>
      <p:cViewPr varScale="1">
        <p:scale>
          <a:sx n="63" d="100"/>
          <a:sy n="63" d="100"/>
        </p:scale>
        <p:origin x="15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886" y="-10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21452442-8E99-4385-A444-BD40BA180F66}" type="datetimeFigureOut">
              <a:rPr lang="en-US" smtClean="0"/>
              <a:pPr/>
              <a:t>1/23/2020</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8041B619-25BA-4F40-937E-B808DD42DEF5}" type="slidenum">
              <a:rPr lang="en-US" smtClean="0"/>
              <a:pPr/>
              <a:t>‹#›</a:t>
            </a:fld>
            <a:endParaRPr lang="en-US"/>
          </a:p>
        </p:txBody>
      </p:sp>
    </p:spTree>
    <p:extLst>
      <p:ext uri="{BB962C8B-B14F-4D97-AF65-F5344CB8AC3E}">
        <p14:creationId xmlns:p14="http://schemas.microsoft.com/office/powerpoint/2010/main" val="29914170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9D14D34-769D-4417-A6F3-BE5E319EF34E}" type="datetimeFigureOut">
              <a:rPr lang="en-US" smtClean="0"/>
              <a:pPr/>
              <a:t>1/23/2020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BEE2BB04-2A67-450E-95E6-C838D0748F4A}" type="slidenum">
              <a:rPr lang="en-US" smtClean="0"/>
              <a:pPr/>
              <a:t>‹#›</a:t>
            </a:fld>
            <a:endParaRPr lang="en-US"/>
          </a:p>
        </p:txBody>
      </p:sp>
    </p:spTree>
    <p:extLst>
      <p:ext uri="{BB962C8B-B14F-4D97-AF65-F5344CB8AC3E}">
        <p14:creationId xmlns:p14="http://schemas.microsoft.com/office/powerpoint/2010/main" val="2739199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This module was last updated </a:t>
            </a:r>
            <a:r>
              <a:rPr lang="en-US" sz="1200" b="0" i="0" u="none" strike="noStrike" kern="1200">
                <a:solidFill>
                  <a:schemeClr val="tx1"/>
                </a:solidFill>
                <a:effectLst/>
                <a:latin typeface="+mn-lt"/>
                <a:ea typeface="+mn-ea"/>
                <a:cs typeface="+mn-cs"/>
              </a:rPr>
              <a:t>on February 2016. </a:t>
            </a:r>
          </a:p>
          <a:p>
            <a:endParaRPr lang="en-US" sz="1200" b="0" i="0" kern="1200" cap="all" dirty="0">
              <a:solidFill>
                <a:schemeClr val="tx1"/>
              </a:solidFill>
              <a:effectLst/>
              <a:latin typeface="+mn-lt"/>
              <a:ea typeface="+mn-ea"/>
              <a:cs typeface="+mn-cs"/>
            </a:endParaRPr>
          </a:p>
          <a:p>
            <a:r>
              <a:rPr lang="en-US" dirty="0"/>
              <a:t>QUESTIONS WELCOM</a:t>
            </a:r>
            <a:r>
              <a:rPr lang="en-US" baseline="0" dirty="0"/>
              <a:t>E THROUGHOUT</a:t>
            </a:r>
            <a:r>
              <a:rPr lang="en-US" dirty="0"/>
              <a:t>----NOT HERE TO denigrate</a:t>
            </a:r>
            <a:r>
              <a:rPr lang="en-US" baseline="0" dirty="0"/>
              <a:t> </a:t>
            </a:r>
            <a:r>
              <a:rPr lang="en-US" dirty="0"/>
              <a:t>Anthologies– THIS GENERATION</a:t>
            </a:r>
            <a:r>
              <a:rPr lang="en-US" baseline="0" dirty="0"/>
              <a:t>  WAS DESIGNED FOR DIFFERENT STANDARDS </a:t>
            </a:r>
          </a:p>
          <a:p>
            <a:r>
              <a:rPr lang="en-US" baseline="0" dirty="0"/>
              <a:t>SOME OF WHAT WE GO OVER HERE IS IN WRITTEN INTRODUCTION---VAST MAJORITY OF LEARNING  WILL COME FROM WORK IN GROUPS</a:t>
            </a:r>
          </a:p>
          <a:p>
            <a:r>
              <a:rPr lang="en-US" baseline="0" dirty="0"/>
              <a:t>GREAT LEVERAGE HERE CGCS/SAP/STATES/DISTRICTS!  COMMON EFFORT FOR ALL OUR STUDENTS. HARD WORK, BUT THE EPITOME OF “WORK WORTH DOING” </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a:t>
            </a:fld>
            <a:endParaRPr lang="en-US"/>
          </a:p>
        </p:txBody>
      </p:sp>
    </p:spTree>
    <p:extLst>
      <p:ext uri="{BB962C8B-B14F-4D97-AF65-F5344CB8AC3E}">
        <p14:creationId xmlns:p14="http://schemas.microsoft.com/office/powerpoint/2010/main" val="1863438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12</a:t>
            </a:fld>
            <a:endParaRPr lang="en-US"/>
          </a:p>
        </p:txBody>
      </p:sp>
    </p:spTree>
    <p:extLst>
      <p:ext uri="{BB962C8B-B14F-4D97-AF65-F5344CB8AC3E}">
        <p14:creationId xmlns:p14="http://schemas.microsoft.com/office/powerpoint/2010/main" val="2796253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a:t>
            </a:r>
            <a:r>
              <a:rPr lang="en-US" baseline="0" dirty="0"/>
              <a:t> DIFFICULT SECTIONS OF TEXT HELPS WITH COMPLEXITY---NOT  A FORMULA– WILL NOT ALL BE THE SAME—HOW EXACTLY DOES QUESTION MATCH STANDARD KEEP IN MIND HERE THAT MATCHING UP MANY STANDARDS EACH WEEK—THOROUGH RESPONSE EXAMPLE OF JONATHAN IN EARTHQUAKE STORY WHY HE IS DRAGGING WORRIED ABOUT MOTHER/ISOLATED/CONCERNED ABOUT SISTER—HOW MANY QUESTIONS FOR EACH PASSAGE---QUESTIONS NO ONE CAN ANSWER</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13</a:t>
            </a:fld>
            <a:endParaRPr lang="en-US"/>
          </a:p>
        </p:txBody>
      </p:sp>
    </p:spTree>
    <p:extLst>
      <p:ext uri="{BB962C8B-B14F-4D97-AF65-F5344CB8AC3E}">
        <p14:creationId xmlns:p14="http://schemas.microsoft.com/office/powerpoint/2010/main" val="2796253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a:t>
            </a:r>
            <a:r>
              <a:rPr lang="en-US" baseline="0" dirty="0"/>
              <a:t> DIFFICULT SECTIONS OF TEXT HELPS WITH COMPLEXITY---NOT  A FORMULA– WILL NOT ALL BE THE SAME—HOW EXACTLY DOES QUESTION MATCH STANDARD KEEP IN MIND HERE THAT MATCHING UP MANY STANDARDS EACH WEEK—THOROUGH RESPONSE EXAMPLE OF JONATHAN IN EARTHQUAKE STORY WHY HE IS DRAGGING WORRIED ABOUT MOTHER/ISOLATED/CONCERNED ABOUT SISTER—HOW MANY QUESTIONS FOR EACH PASSAGE---QUESTIONS NO ONE CAN ANSWER</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14</a:t>
            </a:fld>
            <a:endParaRPr lang="en-US"/>
          </a:p>
        </p:txBody>
      </p:sp>
    </p:spTree>
    <p:extLst>
      <p:ext uri="{BB962C8B-B14F-4D97-AF65-F5344CB8AC3E}">
        <p14:creationId xmlns:p14="http://schemas.microsoft.com/office/powerpoint/2010/main" val="2796253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15</a:t>
            </a:fld>
            <a:endParaRPr lang="en-US"/>
          </a:p>
        </p:txBody>
      </p:sp>
    </p:spTree>
    <p:extLst>
      <p:ext uri="{BB962C8B-B14F-4D97-AF65-F5344CB8AC3E}">
        <p14:creationId xmlns:p14="http://schemas.microsoft.com/office/powerpoint/2010/main" val="897752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16</a:t>
            </a:fld>
            <a:endParaRPr lang="en-US"/>
          </a:p>
        </p:txBody>
      </p:sp>
    </p:spTree>
    <p:extLst>
      <p:ext uri="{BB962C8B-B14F-4D97-AF65-F5344CB8AC3E}">
        <p14:creationId xmlns:p14="http://schemas.microsoft.com/office/powerpoint/2010/main" val="3591341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CAN’T GET INTO THIS HERE. WE CONCENTRATE STUDENT ATTENTION ON IT AS MUCH AS POSSIBLE.</a:t>
            </a:r>
            <a:r>
              <a:rPr lang="en-US" baseline="0" dirty="0"/>
              <a:t> </a:t>
            </a:r>
          </a:p>
          <a:p>
            <a:r>
              <a:rPr lang="en-US" dirty="0"/>
              <a:t>DIFFICULT</a:t>
            </a:r>
            <a:r>
              <a:rPr lang="en-US" baseline="0" dirty="0"/>
              <a:t> TO PROVIDE ALL THE ACTIVITIES TO DO THIS--</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17</a:t>
            </a:fld>
            <a:endParaRPr lang="en-US"/>
          </a:p>
        </p:txBody>
      </p:sp>
    </p:spTree>
    <p:extLst>
      <p:ext uri="{BB962C8B-B14F-4D97-AF65-F5344CB8AC3E}">
        <p14:creationId xmlns:p14="http://schemas.microsoft.com/office/powerpoint/2010/main" val="97385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18</a:t>
            </a:fld>
            <a:endParaRPr lang="en-US"/>
          </a:p>
        </p:txBody>
      </p:sp>
    </p:spTree>
    <p:extLst>
      <p:ext uri="{BB962C8B-B14F-4D97-AF65-F5344CB8AC3E}">
        <p14:creationId xmlns:p14="http://schemas.microsoft.com/office/powerpoint/2010/main" val="19941335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591341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20</a:t>
            </a:fld>
            <a:endParaRPr lang="en-US"/>
          </a:p>
        </p:txBody>
      </p:sp>
    </p:spTree>
    <p:extLst>
      <p:ext uri="{BB962C8B-B14F-4D97-AF65-F5344CB8AC3E}">
        <p14:creationId xmlns:p14="http://schemas.microsoft.com/office/powerpoint/2010/main" val="7356914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21</a:t>
            </a:fld>
            <a:endParaRPr lang="en-US"/>
          </a:p>
        </p:txBody>
      </p:sp>
    </p:spTree>
    <p:extLst>
      <p:ext uri="{BB962C8B-B14F-4D97-AF65-F5344CB8AC3E}">
        <p14:creationId xmlns:p14="http://schemas.microsoft.com/office/powerpoint/2010/main" val="2487825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Robin and Meredith both need</a:t>
            </a:r>
            <a:r>
              <a:rPr lang="en-US" baseline="0" dirty="0"/>
              <a:t> to step up this exhorting!</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2</a:t>
            </a:fld>
            <a:endParaRPr lang="en-US"/>
          </a:p>
        </p:txBody>
      </p:sp>
    </p:spTree>
    <p:extLst>
      <p:ext uri="{BB962C8B-B14F-4D97-AF65-F5344CB8AC3E}">
        <p14:creationId xmlns:p14="http://schemas.microsoft.com/office/powerpoint/2010/main" val="10352411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PERFORMANCE TASKS SUCH AS DRAMATIC READ ALOUDS OR READING OF KEY PARTS OF PASSAGE ALOUD TO CITE</a:t>
            </a:r>
            <a:r>
              <a:rPr lang="en-US" baseline="0" dirty="0"/>
              <a:t> EVIDENCE ARE WAYS TO BUILD FLUENCY. </a:t>
            </a:r>
            <a:r>
              <a:rPr lang="en-US" dirty="0"/>
              <a:t> </a:t>
            </a:r>
          </a:p>
        </p:txBody>
      </p:sp>
      <p:sp>
        <p:nvSpPr>
          <p:cNvPr id="4" name="Slide Number Placeholder 3"/>
          <p:cNvSpPr>
            <a:spLocks noGrp="1"/>
          </p:cNvSpPr>
          <p:nvPr>
            <p:ph type="sldNum" sz="quarter" idx="10"/>
          </p:nvPr>
        </p:nvSpPr>
        <p:spPr/>
        <p:txBody>
          <a:bodyPr/>
          <a:lstStyle/>
          <a:p>
            <a:fld id="{BEE2BB04-2A67-450E-95E6-C838D0748F4A}" type="slidenum">
              <a:rPr lang="en-US" smtClean="0"/>
              <a:pPr/>
              <a:t>22</a:t>
            </a:fld>
            <a:endParaRPr lang="en-US"/>
          </a:p>
        </p:txBody>
      </p:sp>
    </p:spTree>
    <p:extLst>
      <p:ext uri="{BB962C8B-B14F-4D97-AF65-F5344CB8AC3E}">
        <p14:creationId xmlns:p14="http://schemas.microsoft.com/office/powerpoint/2010/main" val="923381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23</a:t>
            </a:fld>
            <a:endParaRPr lang="en-US"/>
          </a:p>
        </p:txBody>
      </p:sp>
    </p:spTree>
    <p:extLst>
      <p:ext uri="{BB962C8B-B14F-4D97-AF65-F5344CB8AC3E}">
        <p14:creationId xmlns:p14="http://schemas.microsoft.com/office/powerpoint/2010/main" val="923381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a:t>
            </a:r>
            <a:r>
              <a:rPr lang="en-US" baseline="0" dirty="0"/>
              <a:t> TO STEP 6 of the checklist!</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24</a:t>
            </a:fld>
            <a:endParaRPr lang="en-US"/>
          </a:p>
        </p:txBody>
      </p:sp>
    </p:spTree>
    <p:extLst>
      <p:ext uri="{BB962C8B-B14F-4D97-AF65-F5344CB8AC3E}">
        <p14:creationId xmlns:p14="http://schemas.microsoft.com/office/powerpoint/2010/main" val="3152627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5954" name="Shape 222"/>
          <p:cNvSpPr>
            <a:spLocks noGrp="1" noRot="1" noChangeAspect="1" noTextEdit="1"/>
          </p:cNvSpPr>
          <p:nvPr>
            <p:ph type="sldImg" idx="2"/>
          </p:nvPr>
        </p:nvSpPr>
        <p:spPr>
          <a:noFill/>
          <a:ln>
            <a:headEnd/>
            <a:tailEnd/>
          </a:ln>
        </p:spPr>
      </p:sp>
      <p:sp>
        <p:nvSpPr>
          <p:cNvPr id="125955" name="Shape 223"/>
          <p:cNvSpPr txBox="1">
            <a:spLocks noGrp="1"/>
          </p:cNvSpPr>
          <p:nvPr>
            <p:ph type="body" idx="1"/>
          </p:nvPr>
        </p:nvSpPr>
        <p:spPr bwMode="auto">
          <a:xfrm>
            <a:off x="685800" y="4415790"/>
            <a:ext cx="5486400" cy="28082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tIns="45700" bIns="45700" numCol="1" anchor="t" compatLnSpc="1">
            <a:prstTxWarp prst="textNoShape">
              <a:avLst/>
            </a:prstTxWarp>
            <a:spAutoFit/>
          </a:bodyPr>
          <a:lstStyle/>
          <a:p>
            <a:pPr eaLnBrk="1" hangingPunct="1">
              <a:spcBef>
                <a:spcPct val="0"/>
              </a:spcBef>
            </a:pPr>
            <a:r>
              <a:rPr lang="en-US" dirty="0"/>
              <a:t>How</a:t>
            </a:r>
            <a:r>
              <a:rPr lang="en-US" baseline="0" dirty="0"/>
              <a:t> the CCSS Reading Standards are created. Evidence and text complexity dominate. They are the </a:t>
            </a:r>
            <a:r>
              <a:rPr lang="en-US" baseline="0" dirty="0" err="1"/>
              <a:t>Uber</a:t>
            </a:r>
            <a:r>
              <a:rPr lang="en-US" baseline="0" dirty="0"/>
              <a:t> Standards. Standards 2-9 are the inferential skills. They are what you ask questions about. Any or all of them can be in play with a given text.</a:t>
            </a:r>
            <a:endParaRPr lang="en-US" dirty="0"/>
          </a:p>
        </p:txBody>
      </p:sp>
      <p:sp>
        <p:nvSpPr>
          <p:cNvPr id="125956" name="Shape 224"/>
          <p:cNvSpPr>
            <a:spLocks noGrp="1"/>
          </p:cNvSpPr>
          <p:nvPr>
            <p:ph type="sldNum" sz="quarter" idx="12"/>
          </p:nvPr>
        </p:nvSpPr>
        <p:spPr>
          <a:xfrm>
            <a:off x="3884613" y="9013958"/>
            <a:ext cx="2971800" cy="280829"/>
          </a:xfrm>
          <a:noFill/>
        </p:spPr>
        <p:txBody>
          <a:bodyPr tIns="45700" bIns="45700">
            <a:spAutoFit/>
          </a:bodyP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buSzPct val="25000"/>
              <a:buFont typeface="Arial" charset="0"/>
              <a:buNone/>
            </a:pPr>
            <a:r>
              <a:rPr lang="en-US" sz="1200"/>
              <a:t> </a:t>
            </a:r>
          </a:p>
        </p:txBody>
      </p:sp>
    </p:spTree>
    <p:extLst>
      <p:ext uri="{BB962C8B-B14F-4D97-AF65-F5344CB8AC3E}">
        <p14:creationId xmlns:p14="http://schemas.microsoft.com/office/powerpoint/2010/main" val="18374091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27</a:t>
            </a:fld>
            <a:endParaRPr lang="en-US"/>
          </a:p>
        </p:txBody>
      </p:sp>
    </p:spTree>
    <p:extLst>
      <p:ext uri="{BB962C8B-B14F-4D97-AF65-F5344CB8AC3E}">
        <p14:creationId xmlns:p14="http://schemas.microsoft.com/office/powerpoint/2010/main" val="121875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IS WHERE WE WILL PUT OUR WORK—LITTLE MATTERS IF THIS IS NOT CHANGED---WORD ON COMPREHENSION STRATEGIES. TEACHERS NEED ALIGNED MATERIAL IN THEIR HANDS, STUDENTS NEED ALIGNED MATERIAL TO WORK WITH.</a:t>
            </a:r>
            <a:endParaRPr lang="en-US" dirty="0"/>
          </a:p>
          <a:p>
            <a:endParaRPr lang="en-US" baseline="0"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3</a:t>
            </a:fld>
            <a:endParaRPr lang="en-US"/>
          </a:p>
        </p:txBody>
      </p:sp>
    </p:spTree>
    <p:extLst>
      <p:ext uri="{BB962C8B-B14F-4D97-AF65-F5344CB8AC3E}">
        <p14:creationId xmlns:p14="http://schemas.microsoft.com/office/powerpoint/2010/main" val="2133063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CANNOT ADDRESS THESE, MAYBE ON A WEBINAR OR CHAT DURING THE WRITING PERIOD—</a:t>
            </a:r>
          </a:p>
          <a:p>
            <a:endParaRPr lang="en-US" baseline="0" dirty="0"/>
          </a:p>
          <a:p>
            <a:r>
              <a:rPr lang="en-US" baseline="0" dirty="0"/>
              <a:t>WILL INSTEAD ADDRESS OTHER AREAS BEGINNING WITH TEXT DEPENDENT QUESTIONS---SPIKES OF COMPLEXITY</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4</a:t>
            </a:fld>
            <a:endParaRPr lang="en-US"/>
          </a:p>
        </p:txBody>
      </p:sp>
    </p:spTree>
    <p:extLst>
      <p:ext uri="{BB962C8B-B14F-4D97-AF65-F5344CB8AC3E}">
        <p14:creationId xmlns:p14="http://schemas.microsoft.com/office/powerpoint/2010/main" val="2751638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say why in each case. Refer to overview intro that will accompany each set of revisions.</a:t>
            </a:r>
          </a:p>
        </p:txBody>
      </p:sp>
      <p:sp>
        <p:nvSpPr>
          <p:cNvPr id="4" name="Slide Number Placeholder 3"/>
          <p:cNvSpPr>
            <a:spLocks noGrp="1"/>
          </p:cNvSpPr>
          <p:nvPr>
            <p:ph type="sldNum" sz="quarter" idx="10"/>
          </p:nvPr>
        </p:nvSpPr>
        <p:spPr/>
        <p:txBody>
          <a:bodyPr/>
          <a:lstStyle/>
          <a:p>
            <a:fld id="{BEE2BB04-2A67-450E-95E6-C838D0748F4A}"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69011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LEARN ABOUT THIS BY DOING IT AND THIS IS A REAL DOING TWO DAYS</a:t>
            </a:r>
          </a:p>
        </p:txBody>
      </p:sp>
      <p:sp>
        <p:nvSpPr>
          <p:cNvPr id="4" name="Slide Number Placeholder 3"/>
          <p:cNvSpPr>
            <a:spLocks noGrp="1"/>
          </p:cNvSpPr>
          <p:nvPr>
            <p:ph type="sldNum" sz="quarter" idx="10"/>
          </p:nvPr>
        </p:nvSpPr>
        <p:spPr/>
        <p:txBody>
          <a:bodyPr/>
          <a:lstStyle/>
          <a:p>
            <a:fld id="{BEE2BB04-2A67-450E-95E6-C838D0748F4A}" type="slidenum">
              <a:rPr lang="en-US" smtClean="0"/>
              <a:pPr/>
              <a:t>6</a:t>
            </a:fld>
            <a:endParaRPr lang="en-US"/>
          </a:p>
        </p:txBody>
      </p:sp>
    </p:spTree>
    <p:extLst>
      <p:ext uri="{BB962C8B-B14F-4D97-AF65-F5344CB8AC3E}">
        <p14:creationId xmlns:p14="http://schemas.microsoft.com/office/powerpoint/2010/main" val="1905009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2BB04-2A67-450E-95E6-C838D0748F4A}" type="slidenum">
              <a:rPr lang="en-US" smtClean="0"/>
              <a:pPr/>
              <a:t>7</a:t>
            </a:fld>
            <a:endParaRPr lang="en-US"/>
          </a:p>
        </p:txBody>
      </p:sp>
    </p:spTree>
    <p:extLst>
      <p:ext uri="{BB962C8B-B14F-4D97-AF65-F5344CB8AC3E}">
        <p14:creationId xmlns:p14="http://schemas.microsoft.com/office/powerpoint/2010/main" val="3727174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SHANAHAN BLOG</a:t>
            </a:r>
          </a:p>
        </p:txBody>
      </p:sp>
      <p:sp>
        <p:nvSpPr>
          <p:cNvPr id="4" name="Slide Number Placeholder 3"/>
          <p:cNvSpPr>
            <a:spLocks noGrp="1"/>
          </p:cNvSpPr>
          <p:nvPr>
            <p:ph type="sldNum" sz="quarter" idx="10"/>
          </p:nvPr>
        </p:nvSpPr>
        <p:spPr/>
        <p:txBody>
          <a:bodyPr/>
          <a:lstStyle/>
          <a:p>
            <a:fld id="{BEE2BB04-2A67-450E-95E6-C838D0748F4A}" type="slidenum">
              <a:rPr lang="en-US" smtClean="0"/>
              <a:pPr/>
              <a:t>8</a:t>
            </a:fld>
            <a:endParaRPr lang="en-US"/>
          </a:p>
        </p:txBody>
      </p:sp>
    </p:spTree>
    <p:extLst>
      <p:ext uri="{BB962C8B-B14F-4D97-AF65-F5344CB8AC3E}">
        <p14:creationId xmlns:p14="http://schemas.microsoft.com/office/powerpoint/2010/main" val="571629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potentially confusing</a:t>
            </a:r>
            <a:r>
              <a:rPr lang="en-US" baseline="0" dirty="0"/>
              <a:t> so allow time for everyone to get oriented, realize there is a 6-8 version and a 9-10 version; both a scale and a rubric available. Also talk about alternative methods: annotating the text itself for these features, etc.</a:t>
            </a:r>
          </a:p>
          <a:p>
            <a:r>
              <a:rPr lang="en-US" baseline="0" dirty="0"/>
              <a:t>Make the connection to the text complexity triangle and Appendix A features of </a:t>
            </a:r>
            <a:r>
              <a:rPr lang="en-US" baseline="0" dirty="0" err="1"/>
              <a:t>qual</a:t>
            </a:r>
            <a:r>
              <a:rPr lang="en-US" baseline="0" dirty="0"/>
              <a:t> complexity.</a:t>
            </a:r>
            <a:endParaRPr lang="en-US" dirty="0"/>
          </a:p>
        </p:txBody>
      </p:sp>
      <p:sp>
        <p:nvSpPr>
          <p:cNvPr id="4" name="Slide Number Placeholder 3"/>
          <p:cNvSpPr>
            <a:spLocks noGrp="1"/>
          </p:cNvSpPr>
          <p:nvPr>
            <p:ph type="sldNum" sz="quarter" idx="10"/>
          </p:nvPr>
        </p:nvSpPr>
        <p:spPr/>
        <p:txBody>
          <a:bodyPr/>
          <a:lstStyle/>
          <a:p>
            <a:fld id="{BEE2BB04-2A67-450E-95E6-C838D0748F4A}" type="slidenum">
              <a:rPr lang="en-US" smtClean="0"/>
              <a:pPr/>
              <a:t>9</a:t>
            </a:fld>
            <a:endParaRPr lang="en-US"/>
          </a:p>
        </p:txBody>
      </p:sp>
    </p:spTree>
    <p:extLst>
      <p:ext uri="{BB962C8B-B14F-4D97-AF65-F5344CB8AC3E}">
        <p14:creationId xmlns:p14="http://schemas.microsoft.com/office/powerpoint/2010/main" val="571629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1/23/2020</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7800"/>
            <a:ext cx="7772400" cy="1470025"/>
          </a:xfrm>
        </p:spPr>
        <p:txBody>
          <a:bodyPr/>
          <a:lstStyle/>
          <a:p>
            <a:r>
              <a:rPr lang="en-US" dirty="0"/>
              <a:t>Anthology ALIGNMENT PROJECT</a:t>
            </a:r>
          </a:p>
        </p:txBody>
      </p:sp>
      <p:sp>
        <p:nvSpPr>
          <p:cNvPr id="3" name="Subtitle 2"/>
          <p:cNvSpPr>
            <a:spLocks noGrp="1"/>
          </p:cNvSpPr>
          <p:nvPr>
            <p:ph type="subTitle" idx="1"/>
          </p:nvPr>
        </p:nvSpPr>
        <p:spPr>
          <a:xfrm>
            <a:off x="1295400" y="3657600"/>
            <a:ext cx="6400800" cy="1752600"/>
          </a:xfrm>
        </p:spPr>
        <p:txBody>
          <a:bodyPr>
            <a:normAutofit/>
          </a:bodyPr>
          <a:lstStyle/>
          <a:p>
            <a:pPr algn="ctr"/>
            <a:r>
              <a:rPr lang="en-US" sz="3200" dirty="0"/>
              <a:t>Council of the Great City Schools</a:t>
            </a:r>
          </a:p>
          <a:p>
            <a:pPr algn="ctr"/>
            <a:r>
              <a:rPr lang="en-US" sz="3200" dirty="0"/>
              <a:t>and</a:t>
            </a:r>
          </a:p>
          <a:p>
            <a:pPr algn="ctr"/>
            <a:r>
              <a:rPr lang="en-US" sz="3200" dirty="0"/>
              <a:t>Student Achievement Partners</a:t>
            </a:r>
          </a:p>
          <a:p>
            <a:endParaRPr lang="en-US" dirty="0"/>
          </a:p>
        </p:txBody>
      </p:sp>
    </p:spTree>
    <p:extLst>
      <p:ext uri="{BB962C8B-B14F-4D97-AF65-F5344CB8AC3E}">
        <p14:creationId xmlns:p14="http://schemas.microsoft.com/office/powerpoint/2010/main" val="2921508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Ideas, Key Understandings</a:t>
            </a:r>
          </a:p>
        </p:txBody>
      </p:sp>
      <p:sp>
        <p:nvSpPr>
          <p:cNvPr id="4" name="Shape 157"/>
          <p:cNvSpPr txBox="1">
            <a:spLocks/>
          </p:cNvSpPr>
          <p:nvPr/>
        </p:nvSpPr>
        <p:spPr>
          <a:xfrm>
            <a:off x="233082" y="1676400"/>
            <a:ext cx="7954962" cy="5036659"/>
          </a:xfrm>
          <a:prstGeom prst="rect">
            <a:avLst/>
          </a:prstGeom>
        </p:spPr>
        <p:txBody>
          <a:bodyPr vert="horz" lIns="91425" tIns="45700" rIns="91425" bIns="45700" rtlCol="0">
            <a:sp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42900" indent="-342900">
              <a:lnSpc>
                <a:spcPct val="114000"/>
              </a:lnSpc>
              <a:spcBef>
                <a:spcPts val="1200"/>
              </a:spcBef>
              <a:buClr>
                <a:srgbClr val="000000"/>
              </a:buClr>
              <a:buSzPct val="132000"/>
              <a:buFont typeface="Arial" charset="0"/>
              <a:buChar char="•"/>
            </a:pPr>
            <a:r>
              <a:rPr lang="en-US" dirty="0"/>
              <a:t>Note the plurals! </a:t>
            </a:r>
          </a:p>
          <a:p>
            <a:pPr marL="342900" indent="-342900">
              <a:lnSpc>
                <a:spcPct val="114000"/>
              </a:lnSpc>
              <a:spcBef>
                <a:spcPts val="1200"/>
              </a:spcBef>
              <a:buClr>
                <a:srgbClr val="000000"/>
              </a:buClr>
              <a:buSzPct val="132000"/>
              <a:buFont typeface="Arial" charset="0"/>
              <a:buChar char="•"/>
            </a:pPr>
            <a:r>
              <a:rPr lang="en-US" dirty="0"/>
              <a:t>R</a:t>
            </a:r>
            <a:r>
              <a:rPr lang="en-US" dirty="0">
                <a:solidFill>
                  <a:srgbClr val="262626"/>
                </a:solidFill>
              </a:rPr>
              <a:t>everse-engineered or backwards-designed</a:t>
            </a:r>
          </a:p>
          <a:p>
            <a:pPr marL="342900" indent="-342900">
              <a:lnSpc>
                <a:spcPct val="114000"/>
              </a:lnSpc>
              <a:spcBef>
                <a:spcPts val="1200"/>
              </a:spcBef>
              <a:buClr>
                <a:srgbClr val="000000"/>
              </a:buClr>
              <a:buSzPct val="132000"/>
              <a:buFont typeface="Arial" charset="0"/>
              <a:buChar char="•"/>
            </a:pPr>
            <a:r>
              <a:rPr lang="en-US" dirty="0">
                <a:solidFill>
                  <a:srgbClr val="262626"/>
                </a:solidFill>
              </a:rPr>
              <a:t>C</a:t>
            </a:r>
            <a:r>
              <a:rPr lang="en-US" dirty="0">
                <a:solidFill>
                  <a:srgbClr val="262626"/>
                </a:solidFill>
                <a:sym typeface="Arial" charset="0"/>
              </a:rPr>
              <a:t>rucial for creating an overarching set of successful questions</a:t>
            </a:r>
          </a:p>
          <a:p>
            <a:pPr marL="342900" indent="-342900">
              <a:lnSpc>
                <a:spcPct val="114000"/>
              </a:lnSpc>
              <a:spcBef>
                <a:spcPts val="1200"/>
              </a:spcBef>
              <a:buClr>
                <a:srgbClr val="000000"/>
              </a:buClr>
              <a:buSzPct val="132000"/>
              <a:buFont typeface="Arial" charset="0"/>
              <a:buChar char="•"/>
            </a:pPr>
            <a:r>
              <a:rPr lang="en-US" dirty="0">
                <a:solidFill>
                  <a:srgbClr val="262626"/>
                </a:solidFill>
              </a:rPr>
              <a:t>C</a:t>
            </a:r>
            <a:r>
              <a:rPr lang="en-US" dirty="0">
                <a:solidFill>
                  <a:srgbClr val="262626"/>
                </a:solidFill>
                <a:sym typeface="Arial" charset="0"/>
              </a:rPr>
              <a:t>ritical for creating an appropriate culminating assignment</a:t>
            </a:r>
          </a:p>
          <a:p>
            <a:pPr marL="342900" indent="-342900">
              <a:lnSpc>
                <a:spcPct val="114000"/>
              </a:lnSpc>
              <a:spcBef>
                <a:spcPts val="1200"/>
              </a:spcBef>
              <a:buClr>
                <a:srgbClr val="000000"/>
              </a:buClr>
              <a:buSzPct val="132000"/>
              <a:buFont typeface="Arial" charset="0"/>
              <a:buChar char="•"/>
            </a:pPr>
            <a:r>
              <a:rPr lang="en-US" dirty="0">
                <a:solidFill>
                  <a:srgbClr val="262626"/>
                </a:solidFill>
                <a:sym typeface="Arial" charset="0"/>
              </a:rPr>
              <a:t>Crucial for teachers to know about each text they read with students. We need to help them know by our careful work.</a:t>
            </a:r>
          </a:p>
          <a:p>
            <a:pPr marL="342900" indent="-342900">
              <a:lnSpc>
                <a:spcPct val="114000"/>
              </a:lnSpc>
              <a:spcBef>
                <a:spcPts val="1200"/>
              </a:spcBef>
              <a:buClr>
                <a:srgbClr val="000000"/>
              </a:buClr>
              <a:buSzPct val="132000"/>
              <a:buFont typeface="Arial" charset="0"/>
              <a:buChar char="•"/>
            </a:pPr>
            <a:r>
              <a:rPr lang="en-US" dirty="0">
                <a:solidFill>
                  <a:srgbClr val="262626"/>
                </a:solidFill>
                <a:sym typeface="Arial" charset="0"/>
              </a:rPr>
              <a:t>Allow for </a:t>
            </a:r>
            <a:r>
              <a:rPr lang="en-US" i="1" dirty="0">
                <a:solidFill>
                  <a:srgbClr val="262626"/>
                </a:solidFill>
                <a:sym typeface="Arial" charset="0"/>
              </a:rPr>
              <a:t>full </a:t>
            </a:r>
            <a:r>
              <a:rPr lang="en-US" dirty="0">
                <a:solidFill>
                  <a:srgbClr val="262626"/>
                </a:solidFill>
                <a:sym typeface="Arial" charset="0"/>
              </a:rPr>
              <a:t>exploration of the text under study.</a:t>
            </a:r>
          </a:p>
        </p:txBody>
      </p:sp>
    </p:spTree>
    <p:extLst>
      <p:ext uri="{BB962C8B-B14F-4D97-AF65-F5344CB8AC3E}">
        <p14:creationId xmlns:p14="http://schemas.microsoft.com/office/powerpoint/2010/main" val="3030140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Big Ideas, Key Understandings</a:t>
            </a:r>
          </a:p>
        </p:txBody>
      </p:sp>
      <p:sp>
        <p:nvSpPr>
          <p:cNvPr id="5" name="TextBox 4"/>
          <p:cNvSpPr txBox="1"/>
          <p:nvPr/>
        </p:nvSpPr>
        <p:spPr>
          <a:xfrm>
            <a:off x="457200" y="6260068"/>
            <a:ext cx="8305800" cy="646331"/>
          </a:xfrm>
          <a:prstGeom prst="rect">
            <a:avLst/>
          </a:prstGeom>
          <a:noFill/>
        </p:spPr>
        <p:txBody>
          <a:bodyPr wrap="square" rtlCol="0">
            <a:spAutoFit/>
          </a:bodyPr>
          <a:lstStyle/>
          <a:p>
            <a:pPr algn="ctr"/>
            <a:r>
              <a:rPr lang="en-US" dirty="0"/>
              <a:t>Refer to STEP 3 on the “Step-by-Step Checklist for Writers”</a:t>
            </a:r>
          </a:p>
          <a:p>
            <a:pPr algn="ctr"/>
            <a:endParaRPr lang="en-US" dirty="0"/>
          </a:p>
        </p:txBody>
      </p:sp>
      <p:sp>
        <p:nvSpPr>
          <p:cNvPr id="7" name="Content Placeholder 6"/>
          <p:cNvSpPr>
            <a:spLocks noGrp="1"/>
          </p:cNvSpPr>
          <p:nvPr>
            <p:ph idx="1"/>
          </p:nvPr>
        </p:nvSpPr>
        <p:spPr>
          <a:xfrm>
            <a:off x="457200" y="1600200"/>
            <a:ext cx="8077200" cy="4659868"/>
          </a:xfrm>
        </p:spPr>
        <p:txBody>
          <a:bodyPr/>
          <a:lstStyle/>
          <a:p>
            <a:endParaRPr lang="en-US" dirty="0"/>
          </a:p>
        </p:txBody>
      </p:sp>
      <p:pic>
        <p:nvPicPr>
          <p:cNvPr id="1027" name="Picture 3" descr="C:\Users\mliben\Desktop\AAP template shot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752" y="1524000"/>
            <a:ext cx="7310437" cy="4575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5876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CREATING TEXT-DEPENDENT QUESTIONS:  Review, Critique, and Revise</a:t>
            </a:r>
          </a:p>
        </p:txBody>
      </p:sp>
      <p:sp>
        <p:nvSpPr>
          <p:cNvPr id="6" name="TextBox 5"/>
          <p:cNvSpPr txBox="1"/>
          <p:nvPr/>
        </p:nvSpPr>
        <p:spPr>
          <a:xfrm>
            <a:off x="457200" y="6400800"/>
            <a:ext cx="8305800" cy="369332"/>
          </a:xfrm>
          <a:prstGeom prst="rect">
            <a:avLst/>
          </a:prstGeom>
          <a:noFill/>
        </p:spPr>
        <p:txBody>
          <a:bodyPr wrap="square" rtlCol="0">
            <a:spAutoFit/>
          </a:bodyPr>
          <a:lstStyle/>
          <a:p>
            <a:pPr algn="ctr"/>
            <a:r>
              <a:rPr lang="en-US" dirty="0"/>
              <a:t>Refer to STEP 4 on the “Step-by-Step Checklist for Writers”</a:t>
            </a:r>
          </a:p>
        </p:txBody>
      </p:sp>
      <p:sp>
        <p:nvSpPr>
          <p:cNvPr id="3" name="Content Placeholder 2"/>
          <p:cNvSpPr>
            <a:spLocks noGrp="1"/>
          </p:cNvSpPr>
          <p:nvPr>
            <p:ph idx="1"/>
          </p:nvPr>
        </p:nvSpPr>
        <p:spPr/>
        <p:txBody>
          <a:bodyPr/>
          <a:lstStyle/>
          <a:p>
            <a:endParaRPr lang="en-US" dirty="0"/>
          </a:p>
        </p:txBody>
      </p:sp>
      <p:pic>
        <p:nvPicPr>
          <p:cNvPr id="2051" name="Picture 3" descr="C:\Users\mliben\Desktop\question checklist AAP.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76400"/>
            <a:ext cx="8305800" cy="4180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427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CREATING TEXT-DEPENDENT QUESTIONS</a:t>
            </a:r>
          </a:p>
        </p:txBody>
      </p:sp>
      <p:sp>
        <p:nvSpPr>
          <p:cNvPr id="3" name="Content Placeholder 2"/>
          <p:cNvSpPr>
            <a:spLocks noGrp="1"/>
          </p:cNvSpPr>
          <p:nvPr>
            <p:ph idx="1"/>
          </p:nvPr>
        </p:nvSpPr>
        <p:spPr/>
        <p:txBody>
          <a:bodyPr>
            <a:normAutofit fontScale="92500" lnSpcReduction="20000"/>
          </a:bodyPr>
          <a:lstStyle/>
          <a:p>
            <a:endParaRPr lang="en-US" dirty="0"/>
          </a:p>
          <a:p>
            <a:r>
              <a:rPr lang="en-US" dirty="0"/>
              <a:t>Use the guides and support structures. </a:t>
            </a:r>
          </a:p>
          <a:p>
            <a:endParaRPr lang="en-US" dirty="0"/>
          </a:p>
          <a:p>
            <a:r>
              <a:rPr lang="en-US" dirty="0"/>
              <a:t>Consistency is vital!</a:t>
            </a:r>
          </a:p>
          <a:p>
            <a:endParaRPr lang="en-US" dirty="0"/>
          </a:p>
          <a:p>
            <a:r>
              <a:rPr lang="en-US" dirty="0"/>
              <a:t>Big ideas and key understandings </a:t>
            </a:r>
          </a:p>
          <a:p>
            <a:endParaRPr lang="en-US" dirty="0"/>
          </a:p>
          <a:p>
            <a:r>
              <a:rPr lang="en-US" dirty="0"/>
              <a:t>Culminating activity or activities</a:t>
            </a:r>
          </a:p>
          <a:p>
            <a:endParaRPr lang="en-US" dirty="0"/>
          </a:p>
          <a:p>
            <a:r>
              <a:rPr lang="en-US" dirty="0"/>
              <a:t>Refer to the standards as last step</a:t>
            </a:r>
          </a:p>
          <a:p>
            <a:endParaRPr lang="en-US" dirty="0"/>
          </a:p>
          <a:p>
            <a:r>
              <a:rPr lang="en-US" dirty="0"/>
              <a:t>Finding difficult sections of text</a:t>
            </a:r>
          </a:p>
          <a:p>
            <a:endParaRPr lang="en-US" dirty="0"/>
          </a:p>
          <a:p>
            <a:r>
              <a:rPr lang="en-US" dirty="0"/>
              <a:t>Expect thorough response that reverts to text</a:t>
            </a:r>
          </a:p>
        </p:txBody>
      </p:sp>
    </p:spTree>
    <p:extLst>
      <p:ext uri="{BB962C8B-B14F-4D97-AF65-F5344CB8AC3E}">
        <p14:creationId xmlns:p14="http://schemas.microsoft.com/office/powerpoint/2010/main" val="99674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CREATING TEXT-DEPENDENT QUESTIONS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52312" y="1766570"/>
            <a:ext cx="4839376" cy="4544060"/>
          </a:xfrm>
        </p:spPr>
      </p:pic>
      <p:sp>
        <p:nvSpPr>
          <p:cNvPr id="6" name="TextBox 5"/>
          <p:cNvSpPr txBox="1"/>
          <p:nvPr/>
        </p:nvSpPr>
        <p:spPr>
          <a:xfrm>
            <a:off x="457200" y="6412468"/>
            <a:ext cx="8305800" cy="646331"/>
          </a:xfrm>
          <a:prstGeom prst="rect">
            <a:avLst/>
          </a:prstGeom>
          <a:noFill/>
        </p:spPr>
        <p:txBody>
          <a:bodyPr wrap="square" rtlCol="0">
            <a:spAutoFit/>
          </a:bodyPr>
          <a:lstStyle/>
          <a:p>
            <a:pPr algn="ctr"/>
            <a:r>
              <a:rPr lang="en-US" dirty="0"/>
              <a:t>Refer to STEP 4 on the “Step-by-Step Checklist for Writers”</a:t>
            </a:r>
          </a:p>
          <a:p>
            <a:pPr algn="ctr"/>
            <a:endParaRPr lang="en-US" dirty="0"/>
          </a:p>
        </p:txBody>
      </p:sp>
    </p:spTree>
    <p:extLst>
      <p:ext uri="{BB962C8B-B14F-4D97-AF65-F5344CB8AC3E}">
        <p14:creationId xmlns:p14="http://schemas.microsoft.com/office/powerpoint/2010/main" val="3946418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 IS ESSENTIAL</a:t>
            </a:r>
          </a:p>
        </p:txBody>
      </p:sp>
      <p:sp>
        <p:nvSpPr>
          <p:cNvPr id="3" name="Content Placeholder 2"/>
          <p:cNvSpPr>
            <a:spLocks noGrp="1"/>
          </p:cNvSpPr>
          <p:nvPr>
            <p:ph idx="1"/>
          </p:nvPr>
        </p:nvSpPr>
        <p:spPr/>
        <p:txBody>
          <a:bodyPr>
            <a:normAutofit lnSpcReduction="10000"/>
          </a:bodyPr>
          <a:lstStyle/>
          <a:p>
            <a:endParaRPr lang="en-US" dirty="0"/>
          </a:p>
          <a:p>
            <a:r>
              <a:rPr lang="en-US" dirty="0"/>
              <a:t>Role in  complex text </a:t>
            </a:r>
          </a:p>
          <a:p>
            <a:r>
              <a:rPr lang="en-US" dirty="0"/>
              <a:t>One of two features of text most predictive of student difficulty (</a:t>
            </a:r>
            <a:r>
              <a:rPr lang="en-US" dirty="0" err="1"/>
              <a:t>Chall</a:t>
            </a:r>
            <a:r>
              <a:rPr lang="en-US" dirty="0"/>
              <a:t> 1996, </a:t>
            </a:r>
            <a:r>
              <a:rPr lang="en-US" dirty="0" err="1"/>
              <a:t>Stanovich</a:t>
            </a:r>
            <a:r>
              <a:rPr lang="en-US" dirty="0"/>
              <a:t> 1986, Nelson et al 2012)</a:t>
            </a:r>
          </a:p>
          <a:p>
            <a:r>
              <a:rPr lang="en-US" dirty="0"/>
              <a:t>There is a great deal of powerful academic vocabulary in these texts.  </a:t>
            </a:r>
          </a:p>
          <a:p>
            <a:r>
              <a:rPr lang="en-US" dirty="0"/>
              <a:t>(From “</a:t>
            </a:r>
            <a:r>
              <a:rPr lang="en-US" dirty="0" err="1"/>
              <a:t>Rikki-Tikki-Tavi</a:t>
            </a:r>
            <a:r>
              <a:rPr lang="en-US" dirty="0"/>
              <a:t>” </a:t>
            </a:r>
            <a:r>
              <a:rPr lang="en-US" i="1" dirty="0"/>
              <a:t>low </a:t>
            </a:r>
            <a:r>
              <a:rPr lang="en-US" dirty="0" err="1"/>
              <a:t>Lexile</a:t>
            </a:r>
            <a:r>
              <a:rPr lang="en-US" dirty="0"/>
              <a:t> but in 7</a:t>
            </a:r>
            <a:r>
              <a:rPr lang="en-US" baseline="30000" dirty="0"/>
              <a:t>th</a:t>
            </a:r>
            <a:r>
              <a:rPr lang="en-US" dirty="0"/>
              <a:t> grade Anthology): immensely, paralyzed, insisted, sorrowfully, mournful, revived, cowered, cunningly, consolation, cultivated…</a:t>
            </a:r>
          </a:p>
          <a:p>
            <a:endParaRPr lang="en-US" dirty="0"/>
          </a:p>
          <a:p>
            <a:r>
              <a:rPr lang="en-US" dirty="0"/>
              <a:t>Vocabulary is difficult to catch up but we have to do it!</a:t>
            </a:r>
          </a:p>
        </p:txBody>
      </p:sp>
    </p:spTree>
    <p:extLst>
      <p:ext uri="{BB962C8B-B14F-4D97-AF65-F5344CB8AC3E}">
        <p14:creationId xmlns:p14="http://schemas.microsoft.com/office/powerpoint/2010/main" val="1555617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Which words should be taught?</a:t>
            </a:r>
          </a:p>
          <a:p>
            <a:pPr lvl="1"/>
            <a:r>
              <a:rPr lang="en-US" dirty="0"/>
              <a:t>Essential to text</a:t>
            </a:r>
          </a:p>
          <a:p>
            <a:pPr lvl="1"/>
            <a:r>
              <a:rPr lang="en-US" dirty="0"/>
              <a:t>Likely to appear in future text</a:t>
            </a:r>
          </a:p>
          <a:p>
            <a:pPr marL="68263" lvl="1" indent="0">
              <a:buNone/>
            </a:pPr>
            <a:endParaRPr lang="en-US" dirty="0"/>
          </a:p>
          <a:p>
            <a:pPr marL="68263" lvl="1" indent="0">
              <a:buNone/>
            </a:pPr>
            <a:r>
              <a:rPr lang="en-US" sz="2400" dirty="0"/>
              <a:t>Which words should get more time and attention?</a:t>
            </a:r>
          </a:p>
          <a:p>
            <a:pPr marL="411163" lvl="1" indent="-342900"/>
            <a:r>
              <a:rPr lang="en-US" dirty="0"/>
              <a:t>	More abstract words (persist vs. paralyzed; noticed vs. 	immense)</a:t>
            </a:r>
          </a:p>
          <a:p>
            <a:pPr marL="959803" lvl="3" indent="-342900"/>
            <a:endParaRPr lang="en-US" dirty="0"/>
          </a:p>
          <a:p>
            <a:pPr marL="959803" lvl="3" indent="-342900"/>
            <a:r>
              <a:rPr lang="en-US" sz="2000" dirty="0"/>
              <a:t>Words which are part of semantic word family (potency, potent, potential, impotent)</a:t>
            </a:r>
          </a:p>
          <a:p>
            <a:pPr marL="457200" lvl="1" indent="0">
              <a:buNone/>
            </a:pPr>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4144515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 	</a:t>
            </a:r>
          </a:p>
        </p:txBody>
      </p:sp>
      <p:sp>
        <p:nvSpPr>
          <p:cNvPr id="3" name="Content Placeholder 2"/>
          <p:cNvSpPr>
            <a:spLocks noGrp="1"/>
          </p:cNvSpPr>
          <p:nvPr>
            <p:ph idx="1"/>
          </p:nvPr>
        </p:nvSpPr>
        <p:spPr/>
        <p:txBody>
          <a:bodyPr/>
          <a:lstStyle/>
          <a:p>
            <a:r>
              <a:rPr lang="en-US" dirty="0"/>
              <a:t>When should you provide the meaning; when should students determine from context?</a:t>
            </a:r>
          </a:p>
          <a:p>
            <a:endParaRPr lang="en-US" dirty="0"/>
          </a:p>
          <a:p>
            <a:pPr marL="0" indent="0">
              <a:buNone/>
            </a:pPr>
            <a:endParaRPr lang="en-US" dirty="0"/>
          </a:p>
          <a:p>
            <a:r>
              <a:rPr lang="en-US" dirty="0"/>
              <a:t>How should words be taught?</a:t>
            </a:r>
          </a:p>
          <a:p>
            <a:pPr lvl="1"/>
            <a:endParaRPr lang="en-US" dirty="0"/>
          </a:p>
          <a:p>
            <a:pPr lvl="1"/>
            <a:r>
              <a:rPr lang="en-US" dirty="0"/>
              <a:t>Distributed practice</a:t>
            </a:r>
          </a:p>
          <a:p>
            <a:pPr lvl="1"/>
            <a:r>
              <a:rPr lang="en-US" dirty="0"/>
              <a:t>Use the text </a:t>
            </a:r>
          </a:p>
          <a:p>
            <a:pPr marL="400050" lvl="2" indent="0">
              <a:buNone/>
            </a:pPr>
            <a:endParaRPr lang="en-US" sz="2400" dirty="0"/>
          </a:p>
          <a:p>
            <a:pPr marL="400050" lvl="2" indent="0">
              <a:buNone/>
            </a:pPr>
            <a:r>
              <a:rPr lang="en-US" sz="2400" dirty="0"/>
              <a:t>--Differences (aloof vs. snobby; isolated vs. alone)</a:t>
            </a:r>
          </a:p>
          <a:p>
            <a:pPr marL="400050" lvl="2" indent="0">
              <a:buNone/>
            </a:pPr>
            <a:r>
              <a:rPr lang="en-US" sz="2400" dirty="0"/>
              <a:t>(why </a:t>
            </a:r>
            <a:r>
              <a:rPr lang="en-US" sz="2400" i="1" dirty="0"/>
              <a:t>this </a:t>
            </a:r>
            <a:r>
              <a:rPr lang="en-US" sz="2400" dirty="0"/>
              <a:t>word here and not another?)</a:t>
            </a:r>
          </a:p>
          <a:p>
            <a:pPr lvl="1"/>
            <a:endParaRPr lang="en-US" dirty="0"/>
          </a:p>
          <a:p>
            <a:pPr lvl="1"/>
            <a:endParaRPr lang="en-US" dirty="0"/>
          </a:p>
        </p:txBody>
      </p:sp>
    </p:spTree>
    <p:extLst>
      <p:ext uri="{BB962C8B-B14F-4D97-AF65-F5344CB8AC3E}">
        <p14:creationId xmlns:p14="http://schemas.microsoft.com/office/powerpoint/2010/main" val="913475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INTEGRATING VOCABULARY INTO TEXT DEPENDENT QUESTIONS</a:t>
            </a:r>
          </a:p>
        </p:txBody>
      </p:sp>
      <p:sp>
        <p:nvSpPr>
          <p:cNvPr id="3" name="Content Placeholder 2"/>
          <p:cNvSpPr>
            <a:spLocks noGrp="1"/>
          </p:cNvSpPr>
          <p:nvPr>
            <p:ph idx="1"/>
          </p:nvPr>
        </p:nvSpPr>
        <p:spPr/>
        <p:txBody>
          <a:bodyPr>
            <a:normAutofit/>
          </a:bodyPr>
          <a:lstStyle/>
          <a:p>
            <a:pPr marL="0" indent="0"/>
            <a:r>
              <a:rPr lang="en-US" dirty="0"/>
              <a:t> </a:t>
            </a:r>
            <a:r>
              <a:rPr lang="en-US" dirty="0" err="1"/>
              <a:t>Rikki-Tikki-Tavi</a:t>
            </a:r>
            <a:endParaRPr lang="en-US" dirty="0"/>
          </a:p>
          <a:p>
            <a:pPr marL="274320" lvl="1" indent="0"/>
            <a:r>
              <a:rPr lang="en-US" dirty="0"/>
              <a:t> When </a:t>
            </a:r>
            <a:r>
              <a:rPr lang="en-US" dirty="0" err="1"/>
              <a:t>Rikki-tikki</a:t>
            </a:r>
            <a:r>
              <a:rPr lang="en-US" dirty="0"/>
              <a:t> asks about Nag, “</a:t>
            </a:r>
            <a:r>
              <a:rPr lang="en-US" dirty="0" err="1"/>
              <a:t>Darzee</a:t>
            </a:r>
            <a:r>
              <a:rPr lang="en-US" dirty="0"/>
              <a:t> and his wife only </a:t>
            </a:r>
            <a:r>
              <a:rPr lang="en-US" u="sng" dirty="0"/>
              <a:t>cowered </a:t>
            </a:r>
            <a:r>
              <a:rPr lang="en-US" dirty="0"/>
              <a:t>down in the nest without answering” (p. 125). Based on what you learn about Nag in the next few sentences, why would </a:t>
            </a:r>
            <a:r>
              <a:rPr lang="en-US" dirty="0" err="1"/>
              <a:t>Darzee</a:t>
            </a:r>
            <a:r>
              <a:rPr lang="en-US" dirty="0"/>
              <a:t> and his wife have </a:t>
            </a:r>
            <a:r>
              <a:rPr lang="en-US" i="1" dirty="0"/>
              <a:t>cowered</a:t>
            </a:r>
            <a:r>
              <a:rPr lang="en-US" dirty="0"/>
              <a:t>? </a:t>
            </a:r>
          </a:p>
          <a:p>
            <a:pPr marL="274320" lvl="1" indent="0"/>
            <a:r>
              <a:rPr lang="en-US" dirty="0"/>
              <a:t> Read the first sentence (stanza one). What does </a:t>
            </a:r>
            <a:r>
              <a:rPr lang="en-US" i="1" dirty="0"/>
              <a:t>exulting </a:t>
            </a:r>
            <a:r>
              <a:rPr lang="en-US" dirty="0"/>
              <a:t>mean? Who is exulting, and where are they?</a:t>
            </a:r>
          </a:p>
          <a:p>
            <a:pPr marL="0" indent="0"/>
            <a:endParaRPr lang="en-US" dirty="0"/>
          </a:p>
          <a:p>
            <a:pPr marL="0" indent="0"/>
            <a:r>
              <a:rPr lang="en-US" dirty="0"/>
              <a:t> On Summer</a:t>
            </a:r>
          </a:p>
          <a:p>
            <a:pPr marL="274320" lvl="1" indent="0"/>
            <a:r>
              <a:rPr lang="en-US" dirty="0"/>
              <a:t> On page 656, Hansberry says she worshipped the “cold aloofness of winter.” What does aloofness mean here? What connection can you draw between Hansberry’s desire for an aloof season and her feelings on summer at this point?</a:t>
            </a:r>
          </a:p>
          <a:p>
            <a:pPr marL="0" indent="0"/>
            <a:endParaRPr lang="en-US" dirty="0"/>
          </a:p>
        </p:txBody>
      </p:sp>
    </p:spTree>
    <p:extLst>
      <p:ext uri="{BB962C8B-B14F-4D97-AF65-F5344CB8AC3E}">
        <p14:creationId xmlns:p14="http://schemas.microsoft.com/office/powerpoint/2010/main" val="3000950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a:t>
            </a:r>
          </a:p>
        </p:txBody>
      </p:sp>
      <p:sp>
        <p:nvSpPr>
          <p:cNvPr id="6" name="TextBox 5"/>
          <p:cNvSpPr txBox="1"/>
          <p:nvPr/>
        </p:nvSpPr>
        <p:spPr>
          <a:xfrm>
            <a:off x="457200" y="6488668"/>
            <a:ext cx="8305800" cy="369332"/>
          </a:xfrm>
          <a:prstGeom prst="rect">
            <a:avLst/>
          </a:prstGeom>
          <a:noFill/>
        </p:spPr>
        <p:txBody>
          <a:bodyPr wrap="square" rtlCol="0">
            <a:spAutoFit/>
          </a:bodyPr>
          <a:lstStyle/>
          <a:p>
            <a:pPr algn="ctr"/>
            <a:r>
              <a:rPr lang="en-US" dirty="0"/>
              <a:t>Refer to STEP 5 on the “Step-by-Step Checklist for Writers”</a:t>
            </a:r>
          </a:p>
        </p:txBody>
      </p:sp>
      <p:sp>
        <p:nvSpPr>
          <p:cNvPr id="7" name="TextBox 6"/>
          <p:cNvSpPr txBox="1"/>
          <p:nvPr/>
        </p:nvSpPr>
        <p:spPr>
          <a:xfrm>
            <a:off x="685800" y="1524000"/>
            <a:ext cx="7162800" cy="369332"/>
          </a:xfrm>
          <a:prstGeom prst="rect">
            <a:avLst/>
          </a:prstGeom>
          <a:noFill/>
        </p:spPr>
        <p:txBody>
          <a:bodyPr wrap="square" rtlCol="0">
            <a:spAutoFit/>
          </a:bodyPr>
          <a:lstStyle/>
          <a:p>
            <a:pPr algn="ctr"/>
            <a:r>
              <a:rPr lang="en-US" dirty="0"/>
              <a:t>How many words to teach?</a:t>
            </a:r>
          </a:p>
        </p:txBody>
      </p:sp>
      <p:sp>
        <p:nvSpPr>
          <p:cNvPr id="3" name="Content Placeholder 2"/>
          <p:cNvSpPr>
            <a:spLocks noGrp="1"/>
          </p:cNvSpPr>
          <p:nvPr>
            <p:ph idx="1"/>
          </p:nvPr>
        </p:nvSpPr>
        <p:spPr/>
        <p:txBody>
          <a:bodyPr/>
          <a:lstStyle/>
          <a:p>
            <a:endParaRPr lang="en-US" dirty="0"/>
          </a:p>
        </p:txBody>
      </p:sp>
      <p:pic>
        <p:nvPicPr>
          <p:cNvPr id="3074" name="Picture 2" descr="C:\Users\mliben\Desktop\voc croppe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1524000"/>
            <a:ext cx="9144000" cy="4873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488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Anthology Alignment Project:</a:t>
            </a:r>
          </a:p>
        </p:txBody>
      </p:sp>
      <p:sp>
        <p:nvSpPr>
          <p:cNvPr id="3" name="Content Placeholder 2"/>
          <p:cNvSpPr>
            <a:spLocks noGrp="1"/>
          </p:cNvSpPr>
          <p:nvPr>
            <p:ph idx="1"/>
          </p:nvPr>
        </p:nvSpPr>
        <p:spPr/>
        <p:txBody>
          <a:bodyPr>
            <a:normAutofit/>
          </a:bodyPr>
          <a:lstStyle/>
          <a:p>
            <a:endParaRPr lang="en-US" sz="3200" dirty="0"/>
          </a:p>
          <a:p>
            <a:r>
              <a:rPr lang="en-US" sz="3200" dirty="0"/>
              <a:t>Work worth doing to deeply understand the ELA standards</a:t>
            </a:r>
          </a:p>
          <a:p>
            <a:r>
              <a:rPr lang="en-US" sz="3200" dirty="0"/>
              <a:t>Provides the ‘common’ in Common Core by leveraging all of us here and beyond to:</a:t>
            </a:r>
          </a:p>
          <a:p>
            <a:pPr lvl="1"/>
            <a:r>
              <a:rPr lang="en-US" sz="2800" dirty="0"/>
              <a:t>Create questions worth answering</a:t>
            </a:r>
          </a:p>
          <a:p>
            <a:pPr lvl="1"/>
            <a:r>
              <a:rPr lang="en-US" sz="2800" dirty="0"/>
              <a:t>Develop prompts worth writing about</a:t>
            </a:r>
          </a:p>
          <a:p>
            <a:pPr lvl="1"/>
            <a:r>
              <a:rPr lang="en-US" sz="2800" dirty="0"/>
              <a:t>Spotlight the texts worthy of deepest attention</a:t>
            </a:r>
          </a:p>
        </p:txBody>
      </p:sp>
    </p:spTree>
    <p:extLst>
      <p:ext uri="{BB962C8B-B14F-4D97-AF65-F5344CB8AC3E}">
        <p14:creationId xmlns:p14="http://schemas.microsoft.com/office/powerpoint/2010/main" val="1437937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SYNTAX</a:t>
            </a:r>
          </a:p>
        </p:txBody>
      </p:sp>
      <p:sp>
        <p:nvSpPr>
          <p:cNvPr id="3" name="Content Placeholder 2"/>
          <p:cNvSpPr>
            <a:spLocks noGrp="1"/>
          </p:cNvSpPr>
          <p:nvPr>
            <p:ph idx="1"/>
          </p:nvPr>
        </p:nvSpPr>
        <p:spPr/>
        <p:txBody>
          <a:bodyPr>
            <a:normAutofit lnSpcReduction="10000"/>
          </a:bodyPr>
          <a:lstStyle/>
          <a:p>
            <a:r>
              <a:rPr lang="en-US" dirty="0"/>
              <a:t>Possibly as much as vocabulary predicts student performance</a:t>
            </a:r>
          </a:p>
          <a:p>
            <a:endParaRPr lang="en-US" dirty="0"/>
          </a:p>
          <a:p>
            <a:r>
              <a:rPr lang="en-US" dirty="0"/>
              <a:t>The Anthologies and syntax: an uneven story. Some attend well, some just in the shout outs to ELL instruction, some not at all.</a:t>
            </a:r>
          </a:p>
          <a:p>
            <a:endParaRPr lang="en-US" dirty="0"/>
          </a:p>
          <a:p>
            <a:r>
              <a:rPr lang="en-US" dirty="0"/>
              <a:t>Questions and tasks addressing syntax:</a:t>
            </a:r>
          </a:p>
          <a:p>
            <a:pPr lvl="1"/>
            <a:r>
              <a:rPr lang="en-US" dirty="0"/>
              <a:t>Paragraph 4. Reread the first sentence of paragraph 4.  How many words are in this sentence? What is Douglass saying in this sentence and how does its length strengthen his argument?</a:t>
            </a:r>
          </a:p>
          <a:p>
            <a:pPr lvl="1"/>
            <a:endParaRPr lang="en-US" dirty="0"/>
          </a:p>
          <a:p>
            <a:pPr lvl="1"/>
            <a:r>
              <a:rPr lang="en-US" dirty="0"/>
              <a:t>How many lines are in the poem? Record your answer. How many </a:t>
            </a:r>
            <a:r>
              <a:rPr lang="en-US" i="1" dirty="0"/>
              <a:t>sentences </a:t>
            </a:r>
            <a:r>
              <a:rPr lang="en-US" dirty="0"/>
              <a:t>are in the poem? </a:t>
            </a:r>
          </a:p>
        </p:txBody>
      </p:sp>
    </p:spTree>
    <p:extLst>
      <p:ext uri="{BB962C8B-B14F-4D97-AF65-F5344CB8AC3E}">
        <p14:creationId xmlns:p14="http://schemas.microsoft.com/office/powerpoint/2010/main" val="2233204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FLUENCY</a:t>
            </a:r>
            <a:br>
              <a:rPr lang="en-US" dirty="0"/>
            </a:br>
            <a:endParaRPr lang="en-US" dirty="0"/>
          </a:p>
        </p:txBody>
      </p:sp>
      <p:sp>
        <p:nvSpPr>
          <p:cNvPr id="3" name="Content Placeholder 2"/>
          <p:cNvSpPr>
            <a:spLocks noGrp="1"/>
          </p:cNvSpPr>
          <p:nvPr>
            <p:ph idx="1"/>
          </p:nvPr>
        </p:nvSpPr>
        <p:spPr/>
        <p:txBody>
          <a:bodyPr>
            <a:normAutofit lnSpcReduction="10000"/>
          </a:bodyPr>
          <a:lstStyle/>
          <a:p>
            <a:endParaRPr lang="en-US" dirty="0"/>
          </a:p>
          <a:p>
            <a:endParaRPr lang="en-US" dirty="0"/>
          </a:p>
          <a:p>
            <a:r>
              <a:rPr lang="en-US" dirty="0"/>
              <a:t>Anthologies don’t really address it. We must. </a:t>
            </a:r>
          </a:p>
          <a:p>
            <a:endParaRPr lang="en-US" dirty="0"/>
          </a:p>
          <a:p>
            <a:r>
              <a:rPr lang="en-US" dirty="0"/>
              <a:t>With the arrival of more complex text more students will struggle to read fluently. </a:t>
            </a:r>
          </a:p>
          <a:p>
            <a:endParaRPr lang="en-US" dirty="0"/>
          </a:p>
          <a:p>
            <a:r>
              <a:rPr lang="en-US" dirty="0"/>
              <a:t>We’re essentially facing a tsunami of </a:t>
            </a:r>
            <a:r>
              <a:rPr lang="en-US" dirty="0" err="1"/>
              <a:t>dysfluency</a:t>
            </a:r>
            <a:r>
              <a:rPr lang="en-US" dirty="0"/>
              <a:t> in the upper grades. Secondary teachers are not generally trained to address fluency issues.</a:t>
            </a:r>
          </a:p>
          <a:p>
            <a:pPr marL="0" indent="0">
              <a:buNone/>
            </a:pPr>
            <a:endParaRPr lang="en-US" dirty="0"/>
          </a:p>
          <a:p>
            <a:r>
              <a:rPr lang="en-US" dirty="0"/>
              <a:t>How do we address this through AAP?</a:t>
            </a:r>
          </a:p>
        </p:txBody>
      </p:sp>
    </p:spTree>
    <p:extLst>
      <p:ext uri="{BB962C8B-B14F-4D97-AF65-F5344CB8AC3E}">
        <p14:creationId xmlns:p14="http://schemas.microsoft.com/office/powerpoint/2010/main" val="1414646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Tasks and Notes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61653" y="2286000"/>
            <a:ext cx="6220694" cy="3905795"/>
          </a:xfrm>
        </p:spPr>
      </p:pic>
      <p:sp>
        <p:nvSpPr>
          <p:cNvPr id="6" name="TextBox 5"/>
          <p:cNvSpPr txBox="1"/>
          <p:nvPr/>
        </p:nvSpPr>
        <p:spPr>
          <a:xfrm>
            <a:off x="304800" y="6412468"/>
            <a:ext cx="8305800" cy="646331"/>
          </a:xfrm>
          <a:prstGeom prst="rect">
            <a:avLst/>
          </a:prstGeom>
          <a:noFill/>
        </p:spPr>
        <p:txBody>
          <a:bodyPr wrap="square" rtlCol="0">
            <a:spAutoFit/>
          </a:bodyPr>
          <a:lstStyle/>
          <a:p>
            <a:pPr algn="ctr"/>
            <a:r>
              <a:rPr lang="en-US" dirty="0"/>
              <a:t>Refer to STEP 6 on the “Step-by-Step Checklist for Writers”</a:t>
            </a:r>
          </a:p>
          <a:p>
            <a:pPr algn="ctr"/>
            <a:endParaRPr lang="en-US" dirty="0"/>
          </a:p>
        </p:txBody>
      </p:sp>
      <p:sp>
        <p:nvSpPr>
          <p:cNvPr id="7" name="TextBox 6"/>
          <p:cNvSpPr txBox="1"/>
          <p:nvPr/>
        </p:nvSpPr>
        <p:spPr>
          <a:xfrm>
            <a:off x="304800" y="1600200"/>
            <a:ext cx="8077200" cy="369332"/>
          </a:xfrm>
          <a:prstGeom prst="rect">
            <a:avLst/>
          </a:prstGeom>
          <a:noFill/>
        </p:spPr>
        <p:txBody>
          <a:bodyPr wrap="square" rtlCol="0">
            <a:spAutoFit/>
          </a:bodyPr>
          <a:lstStyle/>
          <a:p>
            <a:pPr marL="285750" indent="-285750">
              <a:buFont typeface="Arial" pitchFamily="34" charset="0"/>
              <a:buChar char="•"/>
            </a:pPr>
            <a:r>
              <a:rPr lang="en-US" dirty="0"/>
              <a:t>Consider adaptations (i.e.:  ELL, SPED) and extension of existing tasks</a:t>
            </a:r>
          </a:p>
        </p:txBody>
      </p:sp>
    </p:spTree>
    <p:extLst>
      <p:ext uri="{BB962C8B-B14F-4D97-AF65-F5344CB8AC3E}">
        <p14:creationId xmlns:p14="http://schemas.microsoft.com/office/powerpoint/2010/main" val="2072935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CULMINATING TASK</a:t>
            </a:r>
          </a:p>
        </p:txBody>
      </p:sp>
      <p:sp>
        <p:nvSpPr>
          <p:cNvPr id="3" name="Content Placeholder 2"/>
          <p:cNvSpPr>
            <a:spLocks noGrp="1"/>
          </p:cNvSpPr>
          <p:nvPr>
            <p:ph idx="1"/>
          </p:nvPr>
        </p:nvSpPr>
        <p:spPr/>
        <p:txBody>
          <a:bodyPr/>
          <a:lstStyle/>
          <a:p>
            <a:r>
              <a:rPr lang="en-US" dirty="0"/>
              <a:t>Should relate to big ideas and key understandings</a:t>
            </a:r>
          </a:p>
          <a:p>
            <a:endParaRPr lang="en-US" dirty="0"/>
          </a:p>
          <a:p>
            <a:r>
              <a:rPr lang="en-US" dirty="0"/>
              <a:t>These types of culminating assignments will be a significant shift for students and teachers</a:t>
            </a:r>
          </a:p>
          <a:p>
            <a:endParaRPr lang="en-US" dirty="0"/>
          </a:p>
          <a:p>
            <a:r>
              <a:rPr lang="en-US" dirty="0"/>
              <a:t>No “</a:t>
            </a:r>
            <a:r>
              <a:rPr lang="en-US" dirty="0" err="1"/>
              <a:t>gotcha”s</a:t>
            </a:r>
            <a:r>
              <a:rPr lang="en-US" dirty="0"/>
              <a:t> allowed: revisions must create the conditions for ALL students to be successful with effort.</a:t>
            </a:r>
          </a:p>
          <a:p>
            <a:pPr marL="0" indent="0">
              <a:buNone/>
            </a:pPr>
            <a:endParaRPr lang="en-US" dirty="0"/>
          </a:p>
          <a:p>
            <a:r>
              <a:rPr lang="en-US" i="1" dirty="0"/>
              <a:t>Writing for Understanding</a:t>
            </a:r>
          </a:p>
        </p:txBody>
      </p:sp>
      <p:sp>
        <p:nvSpPr>
          <p:cNvPr id="4" name="TextBox 3"/>
          <p:cNvSpPr txBox="1"/>
          <p:nvPr/>
        </p:nvSpPr>
        <p:spPr>
          <a:xfrm>
            <a:off x="304800" y="6019800"/>
            <a:ext cx="8305800" cy="369332"/>
          </a:xfrm>
          <a:prstGeom prst="rect">
            <a:avLst/>
          </a:prstGeom>
          <a:noFill/>
        </p:spPr>
        <p:txBody>
          <a:bodyPr wrap="square" rtlCol="0">
            <a:spAutoFit/>
          </a:bodyPr>
          <a:lstStyle/>
          <a:p>
            <a:pPr algn="ctr"/>
            <a:r>
              <a:rPr lang="en-US" dirty="0"/>
              <a:t>Refer to STEP 6 on the “Step-by-Step Checklist for Writers”</a:t>
            </a:r>
          </a:p>
        </p:txBody>
      </p:sp>
    </p:spTree>
    <p:extLst>
      <p:ext uri="{BB962C8B-B14F-4D97-AF65-F5344CB8AC3E}">
        <p14:creationId xmlns:p14="http://schemas.microsoft.com/office/powerpoint/2010/main" val="580845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a:t>No Gotcha’s Allowed: Supporting Writing</a:t>
            </a:r>
          </a:p>
        </p:txBody>
      </p:sp>
      <p:sp>
        <p:nvSpPr>
          <p:cNvPr id="3" name="Content Placeholder 2"/>
          <p:cNvSpPr>
            <a:spLocks noGrp="1"/>
          </p:cNvSpPr>
          <p:nvPr>
            <p:ph idx="1"/>
          </p:nvPr>
        </p:nvSpPr>
        <p:spPr>
          <a:xfrm>
            <a:off x="457200" y="1600200"/>
            <a:ext cx="8229600" cy="4591744"/>
          </a:xfrm>
        </p:spPr>
        <p:txBody>
          <a:bodyPr/>
          <a:lstStyle/>
          <a:p>
            <a:endParaRPr lang="en-US" dirty="0"/>
          </a:p>
        </p:txBody>
      </p:sp>
      <p:pic>
        <p:nvPicPr>
          <p:cNvPr id="4098" name="Picture 2" descr="C:\Users\mliben\Desktop\writing evidence char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624" y="1219200"/>
            <a:ext cx="8458200" cy="4972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7515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257800"/>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algn="ctr">
              <a:buNone/>
            </a:pPr>
            <a:r>
              <a:rPr lang="en-US" sz="1730" dirty="0"/>
              <a:t>Refer to STEP 6 on the “Step-by-Step Checklist for Writers”</a:t>
            </a:r>
          </a:p>
        </p:txBody>
      </p:sp>
      <p:pic>
        <p:nvPicPr>
          <p:cNvPr id="5122" name="Picture 2" descr="C:\Users\mliben\Desktop\beginning of essa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733312"/>
            <a:ext cx="8763000" cy="4515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3862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1" name="Shape 211"/>
          <p:cNvGraphicFramePr/>
          <p:nvPr/>
        </p:nvGraphicFramePr>
        <p:xfrm>
          <a:off x="533400" y="312738"/>
          <a:ext cx="822325" cy="6097585"/>
        </p:xfrm>
        <a:graphic>
          <a:graphicData uri="http://schemas.openxmlformats.org/drawingml/2006/table">
            <a:tbl>
              <a:tblPr firstRow="1" firstCol="1" lastRow="1" bandRow="1">
                <a:noFill/>
              </a:tblPr>
              <a:tblGrid>
                <a:gridCol w="822325">
                  <a:extLst>
                    <a:ext uri="{9D8B030D-6E8A-4147-A177-3AD203B41FA5}">
                      <a16:colId xmlns:a16="http://schemas.microsoft.com/office/drawing/2014/main" val="20000"/>
                    </a:ext>
                  </a:extLst>
                </a:gridCol>
              </a:tblGrid>
              <a:tr h="611629">
                <a:tc>
                  <a:txBody>
                    <a:bodyPr/>
                    <a:lstStyle/>
                    <a:p>
                      <a:pPr marL="0" lvl="0" algn="l" rtl="0">
                        <a:buClr>
                          <a:srgbClr val="000000"/>
                        </a:buClr>
                        <a:buSzPct val="25000"/>
                        <a:buFont typeface="Arial"/>
                        <a:buNone/>
                      </a:pPr>
                      <a:r>
                        <a:rPr lang="x-none" sz="1600"/>
                        <a:t>Bands</a:t>
                      </a:r>
                    </a:p>
                  </a:txBody>
                  <a:tcPr marL="91379" marR="91379" marT="45727" marB="45727">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0"/>
                  </a:ext>
                </a:extLst>
              </a:tr>
              <a:tr h="914326">
                <a:tc>
                  <a:txBody>
                    <a:bodyPr/>
                    <a:lstStyle/>
                    <a:p>
                      <a:pPr marL="0" lvl="0" algn="l" rtl="0">
                        <a:buClr>
                          <a:srgbClr val="000000"/>
                        </a:buClr>
                        <a:buSzPct val="25000"/>
                        <a:buFont typeface="Arial"/>
                        <a:buNone/>
                      </a:pPr>
                      <a:r>
                        <a:rPr lang="x-none" sz="1600"/>
                        <a:t>11-CCR</a:t>
                      </a:r>
                    </a:p>
                  </a:txBody>
                  <a:tcPr marL="91379" marR="91379" marT="45727" marB="45727"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1"/>
                  </a:ext>
                </a:extLst>
              </a:tr>
              <a:tr h="914326">
                <a:tc>
                  <a:txBody>
                    <a:bodyPr/>
                    <a:lstStyle/>
                    <a:p>
                      <a:pPr marL="0" lvl="0" algn="l" rtl="0">
                        <a:buClr>
                          <a:srgbClr val="000000"/>
                        </a:buClr>
                        <a:buSzPct val="25000"/>
                        <a:buFont typeface="Arial"/>
                        <a:buNone/>
                      </a:pPr>
                      <a:r>
                        <a:rPr lang="x-none" sz="1600"/>
                        <a:t>9-10</a:t>
                      </a:r>
                    </a:p>
                  </a:txBody>
                  <a:tcPr marL="91379" marR="91379" marT="45727" marB="45727"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2"/>
                  </a:ext>
                </a:extLst>
              </a:tr>
              <a:tr h="914326">
                <a:tc>
                  <a:txBody>
                    <a:bodyPr/>
                    <a:lstStyle/>
                    <a:p>
                      <a:pPr marL="0" lvl="0" algn="l" rtl="0">
                        <a:buClr>
                          <a:srgbClr val="000000"/>
                        </a:buClr>
                        <a:buSzPct val="25000"/>
                        <a:buFont typeface="Arial"/>
                        <a:buNone/>
                      </a:pPr>
                      <a:r>
                        <a:rPr lang="x-none" sz="1600"/>
                        <a:t>6-8</a:t>
                      </a:r>
                    </a:p>
                  </a:txBody>
                  <a:tcPr marL="91379" marR="91379" marT="45727" marB="45727"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3"/>
                  </a:ext>
                </a:extLst>
              </a:tr>
              <a:tr h="914326">
                <a:tc>
                  <a:txBody>
                    <a:bodyPr/>
                    <a:lstStyle/>
                    <a:p>
                      <a:pPr marL="0" lvl="0" algn="l" rtl="0">
                        <a:buClr>
                          <a:srgbClr val="000000"/>
                        </a:buClr>
                        <a:buSzPct val="25000"/>
                        <a:buFont typeface="Arial"/>
                        <a:buNone/>
                      </a:pPr>
                      <a:r>
                        <a:rPr lang="x-none" sz="1600"/>
                        <a:t>4-5</a:t>
                      </a:r>
                    </a:p>
                  </a:txBody>
                  <a:tcPr marL="91379" marR="91379" marT="45727" marB="45727"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4"/>
                  </a:ext>
                </a:extLst>
              </a:tr>
              <a:tr h="914326">
                <a:tc>
                  <a:txBody>
                    <a:bodyPr/>
                    <a:lstStyle/>
                    <a:p>
                      <a:pPr marL="0" lvl="0" algn="l" rtl="0">
                        <a:buClr>
                          <a:srgbClr val="000000"/>
                        </a:buClr>
                        <a:buSzPct val="25000"/>
                        <a:buFont typeface="Arial"/>
                        <a:buNone/>
                      </a:pPr>
                      <a:r>
                        <a:rPr lang="x-none" sz="1600"/>
                        <a:t>2-3</a:t>
                      </a:r>
                    </a:p>
                  </a:txBody>
                  <a:tcPr marL="91379" marR="91379" marT="45727" marB="45727"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5"/>
                  </a:ext>
                </a:extLst>
              </a:tr>
              <a:tr h="914326">
                <a:tc>
                  <a:txBody>
                    <a:bodyPr/>
                    <a:lstStyle/>
                    <a:p>
                      <a:pPr marL="0" lvl="0" algn="l" rtl="0">
                        <a:buClr>
                          <a:srgbClr val="000000"/>
                        </a:buClr>
                        <a:buSzPct val="25000"/>
                        <a:buFont typeface="Arial"/>
                        <a:buNone/>
                      </a:pPr>
                      <a:r>
                        <a:rPr lang="x-none" sz="1600"/>
                        <a:t>K-1</a:t>
                      </a:r>
                    </a:p>
                  </a:txBody>
                  <a:tcPr marL="91379" marR="91379" marT="45727" marB="45727"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12" name="Shape 212"/>
          <p:cNvSpPr/>
          <p:nvPr/>
        </p:nvSpPr>
        <p:spPr>
          <a:xfrm rot="16200000">
            <a:off x="-770730" y="3458359"/>
            <a:ext cx="5503862" cy="400069"/>
          </a:xfrm>
          <a:prstGeom prst="rect">
            <a:avLst/>
          </a:prstGeom>
          <a:solidFill>
            <a:srgbClr val="C5D8F1"/>
          </a:solidFill>
          <a:ln w="9525" cap="flat">
            <a:solidFill>
              <a:srgbClr val="070C11"/>
            </a:solidFill>
            <a:prstDash val="solid"/>
            <a:round/>
            <a:headEnd type="none" w="med" len="med"/>
            <a:tailEnd type="none" w="med" len="med"/>
          </a:ln>
        </p:spPr>
        <p:txBody>
          <a:bodyPr lIns="91425" tIns="45700" rIns="91425" bIns="45700" anchor="ctr">
            <a:spAutoFit/>
          </a:bodyPr>
          <a:lstStyle/>
          <a:p>
            <a:pPr algn="ctr">
              <a:buClr>
                <a:srgbClr val="000000"/>
              </a:buClr>
              <a:buSzPct val="25000"/>
              <a:buFont typeface="Arial"/>
              <a:buNone/>
              <a:defRPr/>
            </a:pPr>
            <a:r>
              <a:rPr lang="x-none" sz="2000" b="1" kern="0">
                <a:solidFill>
                  <a:srgbClr val="000000"/>
                </a:solidFill>
                <a:ea typeface="Arial"/>
                <a:cs typeface="Arial"/>
                <a:sym typeface="Arial"/>
              </a:rPr>
              <a:t>Increased Ability to Use Text Evidence</a:t>
            </a:r>
          </a:p>
        </p:txBody>
      </p:sp>
      <p:sp>
        <p:nvSpPr>
          <p:cNvPr id="213" name="Shape 213"/>
          <p:cNvSpPr/>
          <p:nvPr/>
        </p:nvSpPr>
        <p:spPr>
          <a:xfrm>
            <a:off x="2522538" y="4116388"/>
            <a:ext cx="4191000" cy="460375"/>
          </a:xfrm>
          <a:prstGeom prst="rect">
            <a:avLst/>
          </a:prstGeom>
          <a:solidFill>
            <a:schemeClr val="lt1"/>
          </a:solidFill>
          <a:ln>
            <a:noFill/>
          </a:ln>
        </p:spPr>
        <p:txBody>
          <a:bodyPr lIns="91425" tIns="45700" rIns="91425" bIns="45700" anchor="ctr">
            <a:spAutoFit/>
          </a:bodyPr>
          <a:lstStyle/>
          <a:p>
            <a:pPr algn="ctr">
              <a:buClr>
                <a:srgbClr val="000000"/>
              </a:buClr>
              <a:buSzPct val="25000"/>
              <a:buFont typeface="Arial"/>
              <a:buNone/>
              <a:defRPr/>
            </a:pPr>
            <a:r>
              <a:rPr lang="x-none" sz="2400" kern="0">
                <a:solidFill>
                  <a:srgbClr val="000000"/>
                </a:solidFill>
                <a:ea typeface="Arial"/>
                <a:cs typeface="Arial"/>
                <a:sym typeface="Arial"/>
              </a:rPr>
              <a:t>Standards Two through Nine </a:t>
            </a:r>
          </a:p>
        </p:txBody>
      </p:sp>
      <p:graphicFrame>
        <p:nvGraphicFramePr>
          <p:cNvPr id="215" name="Shape 215"/>
          <p:cNvGraphicFramePr/>
          <p:nvPr/>
        </p:nvGraphicFramePr>
        <p:xfrm>
          <a:off x="7972425" y="314325"/>
          <a:ext cx="822325" cy="6095998"/>
        </p:xfrm>
        <a:graphic>
          <a:graphicData uri="http://schemas.openxmlformats.org/drawingml/2006/table">
            <a:tbl>
              <a:tblPr firstRow="1" firstCol="1" lastRow="1" bandRow="1">
                <a:noFill/>
              </a:tblPr>
              <a:tblGrid>
                <a:gridCol w="822325">
                  <a:extLst>
                    <a:ext uri="{9D8B030D-6E8A-4147-A177-3AD203B41FA5}">
                      <a16:colId xmlns:a16="http://schemas.microsoft.com/office/drawing/2014/main" val="20000"/>
                    </a:ext>
                  </a:extLst>
                </a:gridCol>
              </a:tblGrid>
              <a:tr h="610096">
                <a:tc>
                  <a:txBody>
                    <a:bodyPr/>
                    <a:lstStyle/>
                    <a:p>
                      <a:pPr marL="0" lvl="0" algn="l" rtl="0">
                        <a:buClr>
                          <a:srgbClr val="000000"/>
                        </a:buClr>
                        <a:buSzPct val="25000"/>
                        <a:buFont typeface="Arial"/>
                        <a:buNone/>
                      </a:pPr>
                      <a:r>
                        <a:rPr lang="x-none" sz="1600"/>
                        <a:t>Bands</a:t>
                      </a:r>
                    </a:p>
                  </a:txBody>
                  <a:tcPr marL="91315" marR="91315" marT="45721" marB="45721">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0"/>
                  </a:ext>
                </a:extLst>
              </a:tr>
              <a:tr h="914317">
                <a:tc>
                  <a:txBody>
                    <a:bodyPr/>
                    <a:lstStyle/>
                    <a:p>
                      <a:pPr marL="0" lvl="0" algn="l" rtl="0">
                        <a:buClr>
                          <a:srgbClr val="000000"/>
                        </a:buClr>
                        <a:buSzPct val="25000"/>
                        <a:buFont typeface="Arial"/>
                        <a:buNone/>
                      </a:pPr>
                      <a:r>
                        <a:rPr lang="x-none" sz="1600"/>
                        <a:t>11-CCR</a:t>
                      </a:r>
                    </a:p>
                  </a:txBody>
                  <a:tcPr marL="91315" marR="91315" marT="45721" marB="45721"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1"/>
                  </a:ext>
                </a:extLst>
              </a:tr>
              <a:tr h="914317">
                <a:tc>
                  <a:txBody>
                    <a:bodyPr/>
                    <a:lstStyle/>
                    <a:p>
                      <a:pPr marL="0" lvl="0" algn="l" rtl="0">
                        <a:buClr>
                          <a:srgbClr val="000000"/>
                        </a:buClr>
                        <a:buSzPct val="25000"/>
                        <a:buFont typeface="Arial"/>
                        <a:buNone/>
                      </a:pPr>
                      <a:r>
                        <a:rPr lang="x-none" sz="1600"/>
                        <a:t>9-10</a:t>
                      </a:r>
                    </a:p>
                  </a:txBody>
                  <a:tcPr marL="91315" marR="91315" marT="45721" marB="45721"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2"/>
                  </a:ext>
                </a:extLst>
              </a:tr>
              <a:tr h="914317">
                <a:tc>
                  <a:txBody>
                    <a:bodyPr/>
                    <a:lstStyle/>
                    <a:p>
                      <a:pPr marL="0" lvl="0" algn="l" rtl="0">
                        <a:buClr>
                          <a:srgbClr val="000000"/>
                        </a:buClr>
                        <a:buSzPct val="25000"/>
                        <a:buFont typeface="Arial"/>
                        <a:buNone/>
                      </a:pPr>
                      <a:r>
                        <a:rPr lang="x-none" sz="1600"/>
                        <a:t>6-8</a:t>
                      </a:r>
                    </a:p>
                  </a:txBody>
                  <a:tcPr marL="91315" marR="91315" marT="45721" marB="45721"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3"/>
                  </a:ext>
                </a:extLst>
              </a:tr>
              <a:tr h="914317">
                <a:tc>
                  <a:txBody>
                    <a:bodyPr/>
                    <a:lstStyle/>
                    <a:p>
                      <a:pPr marL="0" lvl="0" algn="l" rtl="0">
                        <a:buClr>
                          <a:srgbClr val="000000"/>
                        </a:buClr>
                        <a:buSzPct val="25000"/>
                        <a:buFont typeface="Arial"/>
                        <a:buNone/>
                      </a:pPr>
                      <a:r>
                        <a:rPr lang="x-none" sz="1600"/>
                        <a:t>4-5</a:t>
                      </a:r>
                    </a:p>
                  </a:txBody>
                  <a:tcPr marL="91315" marR="91315" marT="45721" marB="45721"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4"/>
                  </a:ext>
                </a:extLst>
              </a:tr>
              <a:tr h="914317">
                <a:tc>
                  <a:txBody>
                    <a:bodyPr/>
                    <a:lstStyle/>
                    <a:p>
                      <a:pPr marL="0" lvl="0" algn="l" rtl="0">
                        <a:buClr>
                          <a:srgbClr val="000000"/>
                        </a:buClr>
                        <a:buSzPct val="25000"/>
                        <a:buFont typeface="Arial"/>
                        <a:buNone/>
                      </a:pPr>
                      <a:r>
                        <a:rPr lang="x-none" sz="1600"/>
                        <a:t>2-3</a:t>
                      </a:r>
                    </a:p>
                  </a:txBody>
                  <a:tcPr marL="91315" marR="91315" marT="45721" marB="45721"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5"/>
                  </a:ext>
                </a:extLst>
              </a:tr>
              <a:tr h="914317">
                <a:tc>
                  <a:txBody>
                    <a:bodyPr/>
                    <a:lstStyle/>
                    <a:p>
                      <a:pPr marL="0" lvl="0" algn="l" rtl="0">
                        <a:buClr>
                          <a:srgbClr val="000000"/>
                        </a:buClr>
                        <a:buSzPct val="25000"/>
                        <a:buFont typeface="Arial"/>
                        <a:buNone/>
                      </a:pPr>
                      <a:r>
                        <a:rPr lang="x-none" sz="1600"/>
                        <a:t>K-1</a:t>
                      </a:r>
                    </a:p>
                  </a:txBody>
                  <a:tcPr marL="91315" marR="91315" marT="45721" marB="45721" anchor="ctr">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17" name="Shape 217"/>
          <p:cNvSpPr txBox="1"/>
          <p:nvPr/>
        </p:nvSpPr>
        <p:spPr>
          <a:xfrm>
            <a:off x="1751013" y="339725"/>
            <a:ext cx="2286000" cy="461963"/>
          </a:xfrm>
          <a:prstGeom prst="rect">
            <a:avLst/>
          </a:prstGeom>
          <a:noFill/>
          <a:ln>
            <a:noFill/>
          </a:ln>
        </p:spPr>
        <p:txBody>
          <a:bodyPr lIns="91425" tIns="45700" rIns="91425" bIns="45700">
            <a:spAutoFit/>
          </a:bodyPr>
          <a:lstStyle/>
          <a:p>
            <a:pPr>
              <a:buClr>
                <a:srgbClr val="000000"/>
              </a:buClr>
              <a:buSzPct val="25000"/>
              <a:buFont typeface="Arial"/>
              <a:buNone/>
              <a:defRPr/>
            </a:pPr>
            <a:r>
              <a:rPr lang="x-none" sz="2400" kern="0">
                <a:solidFill>
                  <a:srgbClr val="000000"/>
                </a:solidFill>
                <a:ea typeface="Arial"/>
                <a:cs typeface="Arial"/>
                <a:sym typeface="Arial"/>
              </a:rPr>
              <a:t>Standard One</a:t>
            </a:r>
          </a:p>
        </p:txBody>
      </p:sp>
      <p:sp>
        <p:nvSpPr>
          <p:cNvPr id="218" name="Shape 218"/>
          <p:cNvSpPr txBox="1"/>
          <p:nvPr/>
        </p:nvSpPr>
        <p:spPr>
          <a:xfrm>
            <a:off x="5491163" y="339725"/>
            <a:ext cx="2120900" cy="461963"/>
          </a:xfrm>
          <a:prstGeom prst="rect">
            <a:avLst/>
          </a:prstGeom>
          <a:noFill/>
          <a:ln>
            <a:noFill/>
          </a:ln>
        </p:spPr>
        <p:txBody>
          <a:bodyPr lIns="91425" tIns="45700" rIns="91425" bIns="45700">
            <a:spAutoFit/>
          </a:bodyPr>
          <a:lstStyle/>
          <a:p>
            <a:pPr algn="r">
              <a:buClr>
                <a:srgbClr val="000000"/>
              </a:buClr>
              <a:buSzPct val="25000"/>
              <a:buFont typeface="Arial"/>
              <a:buNone/>
              <a:defRPr/>
            </a:pPr>
            <a:r>
              <a:rPr lang="x-none" sz="2400" kern="0">
                <a:solidFill>
                  <a:srgbClr val="000000"/>
                </a:solidFill>
                <a:ea typeface="Arial"/>
                <a:cs typeface="Arial"/>
                <a:sym typeface="Arial"/>
              </a:rPr>
              <a:t>Standard Ten</a:t>
            </a:r>
          </a:p>
        </p:txBody>
      </p:sp>
      <p:cxnSp>
        <p:nvCxnSpPr>
          <p:cNvPr id="75823" name="Shape 220"/>
          <p:cNvCxnSpPr>
            <a:cxnSpLocks noChangeShapeType="1"/>
          </p:cNvCxnSpPr>
          <p:nvPr/>
        </p:nvCxnSpPr>
        <p:spPr bwMode="auto">
          <a:xfrm flipV="1">
            <a:off x="4495800" y="4792663"/>
            <a:ext cx="0" cy="1150937"/>
          </a:xfrm>
          <a:prstGeom prst="straightConnector1">
            <a:avLst/>
          </a:prstGeom>
          <a:noFill/>
          <a:ln w="9525">
            <a:solidFill>
              <a:srgbClr val="4A7DBB"/>
            </a:solidFill>
            <a:round/>
            <a:headEnd/>
            <a:tailEnd type="stealth" w="lg" len="lg"/>
          </a:ln>
          <a:extLst>
            <a:ext uri="{909E8E84-426E-40DD-AFC4-6F175D3DCCD1}">
              <a14:hiddenFill xmlns:a14="http://schemas.microsoft.com/office/drawing/2010/main">
                <a:noFill/>
              </a14:hiddenFill>
            </a:ext>
          </a:extLst>
        </p:spPr>
      </p:cxnSp>
      <p:sp>
        <p:nvSpPr>
          <p:cNvPr id="75824" name="Slide Number Placeholder 5"/>
          <p:cNvSpPr>
            <a:spLocks noGrp="1"/>
          </p:cNvSpPr>
          <p:nvPr>
            <p:ph type="sldNum" sz="quarter" idx="10"/>
          </p:nvPr>
        </p:nvSpPr>
        <p:spPr>
          <a:xfrm>
            <a:off x="6929438" y="6550025"/>
            <a:ext cx="2133600" cy="320675"/>
          </a:xfrm>
          <a:noFill/>
        </p:spPr>
        <p:txBody>
          <a:bodyPr/>
          <a:lstStyle>
            <a:lvl1pPr eaLnBrk="0" hangingPunct="0">
              <a:defRPr sz="1400">
                <a:solidFill>
                  <a:srgbClr val="000000"/>
                </a:solidFill>
                <a:latin typeface="Arial" charset="0"/>
                <a:cs typeface="Arial" charset="0"/>
                <a:sym typeface="Arial" charset="0"/>
              </a:defRPr>
            </a:lvl1pPr>
            <a:lvl2pPr marL="742950" indent="-285750" eaLnBrk="0" hangingPunct="0">
              <a:defRPr sz="1400">
                <a:solidFill>
                  <a:srgbClr val="000000"/>
                </a:solidFill>
                <a:latin typeface="Arial" charset="0"/>
                <a:cs typeface="Arial" charset="0"/>
                <a:sym typeface="Arial" charset="0"/>
              </a:defRPr>
            </a:lvl2pPr>
            <a:lvl3pPr marL="1143000" indent="-228600" eaLnBrk="0" hangingPunct="0">
              <a:defRPr sz="1400">
                <a:solidFill>
                  <a:srgbClr val="000000"/>
                </a:solidFill>
                <a:latin typeface="Arial" charset="0"/>
                <a:cs typeface="Arial" charset="0"/>
                <a:sym typeface="Arial" charset="0"/>
              </a:defRPr>
            </a:lvl3pPr>
            <a:lvl4pPr marL="1600200" indent="-228600" eaLnBrk="0" hangingPunct="0">
              <a:defRPr sz="1400">
                <a:solidFill>
                  <a:srgbClr val="000000"/>
                </a:solidFill>
                <a:latin typeface="Arial" charset="0"/>
                <a:cs typeface="Arial" charset="0"/>
                <a:sym typeface="Arial" charset="0"/>
              </a:defRPr>
            </a:lvl4pPr>
            <a:lvl5pPr marL="2057400" indent="-228600" eaLnBrk="0" hangingPunct="0">
              <a:defRPr sz="1400">
                <a:solidFill>
                  <a:srgbClr val="000000"/>
                </a:solidFill>
                <a:latin typeface="Arial" charset="0"/>
                <a:cs typeface="Arial" charset="0"/>
                <a:sym typeface="Arial" charset="0"/>
              </a:defRPr>
            </a:lvl5pPr>
            <a:lvl6pPr marL="2514600" indent="-228600" eaLnBrk="0" fontAlgn="base" hangingPunct="0">
              <a:spcBef>
                <a:spcPct val="0"/>
              </a:spcBef>
              <a:spcAft>
                <a:spcPct val="0"/>
              </a:spcAft>
              <a:defRPr sz="1400">
                <a:solidFill>
                  <a:srgbClr val="000000"/>
                </a:solidFill>
                <a:latin typeface="Arial" charset="0"/>
                <a:cs typeface="Arial" charset="0"/>
                <a:sym typeface="Arial" charset="0"/>
              </a:defRPr>
            </a:lvl6pPr>
            <a:lvl7pPr marL="2971800" indent="-228600" eaLnBrk="0" fontAlgn="base" hangingPunct="0">
              <a:spcBef>
                <a:spcPct val="0"/>
              </a:spcBef>
              <a:spcAft>
                <a:spcPct val="0"/>
              </a:spcAft>
              <a:defRPr sz="1400">
                <a:solidFill>
                  <a:srgbClr val="000000"/>
                </a:solidFill>
                <a:latin typeface="Arial" charset="0"/>
                <a:cs typeface="Arial" charset="0"/>
                <a:sym typeface="Arial" charset="0"/>
              </a:defRPr>
            </a:lvl7pPr>
            <a:lvl8pPr marL="3429000" indent="-228600" eaLnBrk="0" fontAlgn="base" hangingPunct="0">
              <a:spcBef>
                <a:spcPct val="0"/>
              </a:spcBef>
              <a:spcAft>
                <a:spcPct val="0"/>
              </a:spcAft>
              <a:defRPr sz="1400">
                <a:solidFill>
                  <a:srgbClr val="000000"/>
                </a:solidFill>
                <a:latin typeface="Arial" charset="0"/>
                <a:cs typeface="Arial" charset="0"/>
                <a:sym typeface="Arial" charset="0"/>
              </a:defRPr>
            </a:lvl8pPr>
            <a:lvl9pPr marL="3886200" indent="-228600" eaLnBrk="0" fontAlgn="base" hangingPunct="0">
              <a:spcBef>
                <a:spcPct val="0"/>
              </a:spcBef>
              <a:spcAft>
                <a:spcPct val="0"/>
              </a:spcAft>
              <a:defRPr sz="1400">
                <a:solidFill>
                  <a:srgbClr val="000000"/>
                </a:solidFill>
                <a:latin typeface="Arial" charset="0"/>
                <a:cs typeface="Arial" charset="0"/>
                <a:sym typeface="Arial" charset="0"/>
              </a:defRPr>
            </a:lvl9pPr>
          </a:lstStyle>
          <a:p>
            <a:pPr eaLnBrk="1" hangingPunct="1"/>
            <a:fld id="{34CA0139-F54B-4DFA-AD99-76EDDBAF9125}" type="slidenum">
              <a:rPr lang="en-US" smtClean="0">
                <a:solidFill>
                  <a:srgbClr val="FFFFFF"/>
                </a:solidFill>
              </a:rPr>
              <a:pPr eaLnBrk="1" hangingPunct="1"/>
              <a:t>26</a:t>
            </a:fld>
            <a:endParaRPr lang="en-US">
              <a:solidFill>
                <a:srgbClr val="FFFFFF"/>
              </a:solidFill>
            </a:endParaRPr>
          </a:p>
        </p:txBody>
      </p:sp>
      <p:sp>
        <p:nvSpPr>
          <p:cNvPr id="13" name="Shape 212"/>
          <p:cNvSpPr/>
          <p:nvPr/>
        </p:nvSpPr>
        <p:spPr>
          <a:xfrm rot="16200000">
            <a:off x="4629151" y="3427412"/>
            <a:ext cx="5503862" cy="461963"/>
          </a:xfrm>
          <a:prstGeom prst="rect">
            <a:avLst/>
          </a:prstGeom>
          <a:solidFill>
            <a:srgbClr val="C5D8F1"/>
          </a:solidFill>
          <a:ln w="9525" cap="flat">
            <a:solidFill>
              <a:srgbClr val="070C11"/>
            </a:solidFill>
            <a:prstDash val="solid"/>
            <a:round/>
            <a:headEnd type="none" w="med" len="med"/>
            <a:tailEnd type="none" w="med" len="med"/>
          </a:ln>
        </p:spPr>
        <p:txBody>
          <a:bodyPr lIns="91425" tIns="45700" rIns="91425" bIns="45700" anchor="ctr">
            <a:spAutoFit/>
          </a:bodyPr>
          <a:lstStyle/>
          <a:p>
            <a:pPr algn="ctr">
              <a:buClr>
                <a:srgbClr val="000000"/>
              </a:buClr>
              <a:buSzPct val="25000"/>
              <a:defRPr/>
            </a:pPr>
            <a:r>
              <a:rPr lang="x-none" sz="2400" b="1" kern="0">
                <a:solidFill>
                  <a:srgbClr val="000000"/>
                </a:solidFill>
                <a:ea typeface="Arial"/>
                <a:cs typeface="Arial"/>
                <a:sym typeface="Arial"/>
              </a:rPr>
              <a:t>Increasing Range and Complexity</a:t>
            </a:r>
          </a:p>
        </p:txBody>
      </p:sp>
      <p:sp>
        <p:nvSpPr>
          <p:cNvPr id="12" name="TextBox 11"/>
          <p:cNvSpPr txBox="1"/>
          <p:nvPr/>
        </p:nvSpPr>
        <p:spPr>
          <a:xfrm>
            <a:off x="457200" y="6488668"/>
            <a:ext cx="8305800" cy="646331"/>
          </a:xfrm>
          <a:prstGeom prst="rect">
            <a:avLst/>
          </a:prstGeom>
          <a:noFill/>
        </p:spPr>
        <p:txBody>
          <a:bodyPr wrap="square" rtlCol="0">
            <a:spAutoFit/>
          </a:bodyPr>
          <a:lstStyle/>
          <a:p>
            <a:pPr algn="ctr"/>
            <a:r>
              <a:rPr lang="en-US" dirty="0"/>
              <a:t>Refer to STEP 7 on the “Step-by-Step Checklist for Writers”</a:t>
            </a:r>
          </a:p>
          <a:p>
            <a:pPr algn="ctr"/>
            <a:endParaRPr lang="en-US" dirty="0"/>
          </a:p>
        </p:txBody>
      </p:sp>
    </p:spTree>
    <p:extLst>
      <p:ext uri="{BB962C8B-B14F-4D97-AF65-F5344CB8AC3E}">
        <p14:creationId xmlns:p14="http://schemas.microsoft.com/office/powerpoint/2010/main" val="2809828635"/>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3.33333E-6 5.78035E-8 L -0.00417 -0.28832 " pathEditMode="relative" rAng="0" ptsTypes="AA">
                                      <p:cBhvr>
                                        <p:cTn id="6" dur="2000" fill="hold"/>
                                        <p:tgtEl>
                                          <p:spTgt spid="213"/>
                                        </p:tgtEl>
                                        <p:attrNameLst>
                                          <p:attrName>ppt_x</p:attrName>
                                          <p:attrName>ppt_y</p:attrName>
                                        </p:attrNameLst>
                                      </p:cBhvr>
                                      <p:rCtr x="-208" y="-14428"/>
                                    </p:animMotion>
                                  </p:childTnLst>
                                </p:cTn>
                              </p:par>
                              <p:par>
                                <p:cTn id="7" presetID="10" presetClass="entr" presetSubtype="0" fill="hold" nodeType="withEffect">
                                  <p:stCondLst>
                                    <p:cond delay="0"/>
                                  </p:stCondLst>
                                  <p:childTnLst>
                                    <p:set>
                                      <p:cBhvr>
                                        <p:cTn id="8" dur="1" fill="hold">
                                          <p:stCondLst>
                                            <p:cond delay="0"/>
                                          </p:stCondLst>
                                        </p:cTn>
                                        <p:tgtEl>
                                          <p:spTgt spid="213"/>
                                        </p:tgtEl>
                                        <p:attrNameLst>
                                          <p:attrName>style.visibility</p:attrName>
                                        </p:attrNameLst>
                                      </p:cBhvr>
                                      <p:to>
                                        <p:strVal val="visible"/>
                                      </p:to>
                                    </p:set>
                                    <p:animEffect transition="in" filter="fade">
                                      <p:cBhvr>
                                        <p:cTn id="9" dur="2000"/>
                                        <p:tgtEl>
                                          <p:spTgt spid="21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xit" presetSubtype="0" fill="hold" nodeType="clickEffect">
                                  <p:stCondLst>
                                    <p:cond delay="0"/>
                                  </p:stCondLst>
                                  <p:childTnLst>
                                    <p:animEffect transition="out" filter="fade">
                                      <p:cBhvr>
                                        <p:cTn id="13" dur="500"/>
                                        <p:tgtEl>
                                          <p:spTgt spid="213"/>
                                        </p:tgtEl>
                                      </p:cBhvr>
                                    </p:animEffect>
                                    <p:set>
                                      <p:cBhvr>
                                        <p:cTn id="14" dur="1" fill="hold">
                                          <p:stCondLst>
                                            <p:cond delay="500"/>
                                          </p:stCondLst>
                                        </p:cTn>
                                        <p:tgtEl>
                                          <p:spTgt spid="2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Anthology Alignment Project</a:t>
            </a:r>
          </a:p>
        </p:txBody>
      </p:sp>
      <p:sp>
        <p:nvSpPr>
          <p:cNvPr id="3" name="Content Placeholder 2"/>
          <p:cNvSpPr>
            <a:spLocks noGrp="1"/>
          </p:cNvSpPr>
          <p:nvPr>
            <p:ph idx="1"/>
          </p:nvPr>
        </p:nvSpPr>
        <p:spPr/>
        <p:txBody>
          <a:bodyPr>
            <a:normAutofit/>
          </a:bodyPr>
          <a:lstStyle/>
          <a:p>
            <a:pPr marL="0" indent="0">
              <a:buNone/>
            </a:pPr>
            <a:endParaRPr lang="en-US" sz="5400" dirty="0">
              <a:solidFill>
                <a:schemeClr val="tx2"/>
              </a:solidFill>
            </a:endParaRPr>
          </a:p>
          <a:p>
            <a:pPr marL="0" indent="0" algn="ctr">
              <a:buNone/>
            </a:pPr>
            <a:r>
              <a:rPr lang="en-US" sz="5400" dirty="0">
                <a:solidFill>
                  <a:schemeClr val="tx2"/>
                </a:solidFill>
              </a:rPr>
              <a:t>Let’s get to work!</a:t>
            </a:r>
          </a:p>
          <a:p>
            <a:pPr marL="0" indent="0">
              <a:buNone/>
            </a:pPr>
            <a:endParaRPr lang="en-US" sz="5400" dirty="0">
              <a:solidFill>
                <a:schemeClr val="tx2"/>
              </a:solidFill>
            </a:endParaRPr>
          </a:p>
        </p:txBody>
      </p:sp>
    </p:spTree>
    <p:extLst>
      <p:ext uri="{BB962C8B-B14F-4D97-AF65-F5344CB8AC3E}">
        <p14:creationId xmlns:p14="http://schemas.microsoft.com/office/powerpoint/2010/main" val="422791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Anthologies: a GREAT resource</a:t>
            </a:r>
          </a:p>
        </p:txBody>
      </p:sp>
      <p:sp>
        <p:nvSpPr>
          <p:cNvPr id="3" name="Content Placeholder 2"/>
          <p:cNvSpPr>
            <a:spLocks noGrp="1"/>
          </p:cNvSpPr>
          <p:nvPr>
            <p:ph idx="1"/>
          </p:nvPr>
        </p:nvSpPr>
        <p:spPr/>
        <p:txBody>
          <a:bodyPr>
            <a:normAutofit/>
          </a:bodyPr>
          <a:lstStyle/>
          <a:p>
            <a:pPr marL="0" indent="0">
              <a:buNone/>
            </a:pPr>
            <a:r>
              <a:rPr lang="en-US" u="sng" dirty="0"/>
              <a:t>But:</a:t>
            </a:r>
            <a:endParaRPr lang="en-US" dirty="0"/>
          </a:p>
          <a:p>
            <a:endParaRPr lang="en-US" dirty="0"/>
          </a:p>
          <a:p>
            <a:r>
              <a:rPr lang="en-US" dirty="0"/>
              <a:t>They move too quickly through the texts.</a:t>
            </a:r>
          </a:p>
          <a:p>
            <a:r>
              <a:rPr lang="en-US" dirty="0"/>
              <a:t>Culminating assignments are often not text dependent</a:t>
            </a:r>
          </a:p>
          <a:p>
            <a:r>
              <a:rPr lang="en-US" dirty="0"/>
              <a:t>Frequently focus on either discrete comprehension strategies or literary analysis beyond that called for by CCSS</a:t>
            </a:r>
          </a:p>
          <a:p>
            <a:r>
              <a:rPr lang="en-US" dirty="0"/>
              <a:t>Tend to focus on </a:t>
            </a:r>
            <a:r>
              <a:rPr lang="en-US" i="1" dirty="0"/>
              <a:t>only </a:t>
            </a:r>
            <a:r>
              <a:rPr lang="en-US" i="1" u="sng" dirty="0"/>
              <a:t>that </a:t>
            </a:r>
            <a:r>
              <a:rPr lang="en-US" dirty="0"/>
              <a:t>aspect. So the text is in service to the learning goal instead of vice versa.</a:t>
            </a:r>
          </a:p>
          <a:p>
            <a:r>
              <a:rPr lang="en-US" dirty="0"/>
              <a:t>Do not focus strongly enough on academic language</a:t>
            </a:r>
          </a:p>
          <a:p>
            <a:pPr marL="0" indent="0">
              <a:buNone/>
            </a:pPr>
            <a:endParaRPr lang="en-US" dirty="0"/>
          </a:p>
          <a:p>
            <a:endParaRPr lang="en-US" dirty="0"/>
          </a:p>
        </p:txBody>
      </p:sp>
    </p:spTree>
    <p:extLst>
      <p:ext uri="{BB962C8B-B14F-4D97-AF65-F5344CB8AC3E}">
        <p14:creationId xmlns:p14="http://schemas.microsoft.com/office/powerpoint/2010/main" val="3733401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Anthologies are not aligned:</a:t>
            </a:r>
          </a:p>
        </p:txBody>
      </p:sp>
      <p:sp>
        <p:nvSpPr>
          <p:cNvPr id="3" name="Content Placeholder 2"/>
          <p:cNvSpPr>
            <a:spLocks noGrp="1"/>
          </p:cNvSpPr>
          <p:nvPr>
            <p:ph idx="1"/>
          </p:nvPr>
        </p:nvSpPr>
        <p:spPr/>
        <p:txBody>
          <a:bodyPr>
            <a:normAutofit/>
          </a:bodyPr>
          <a:lstStyle/>
          <a:p>
            <a:endParaRPr lang="en-US" dirty="0"/>
          </a:p>
          <a:p>
            <a:pPr marL="0" indent="0">
              <a:buNone/>
            </a:pPr>
            <a:endParaRPr lang="en-US" dirty="0"/>
          </a:p>
          <a:p>
            <a:r>
              <a:rPr lang="en-US" dirty="0"/>
              <a:t>Some number of texts not aligned in terms of complexity (“</a:t>
            </a:r>
            <a:r>
              <a:rPr lang="en-US" dirty="0" err="1"/>
              <a:t>Rikki-Tikki-Tavi</a:t>
            </a:r>
            <a:r>
              <a:rPr lang="en-US" dirty="0"/>
              <a:t>”)</a:t>
            </a:r>
          </a:p>
          <a:p>
            <a:endParaRPr lang="en-US" dirty="0"/>
          </a:p>
          <a:p>
            <a:r>
              <a:rPr lang="en-US" dirty="0"/>
              <a:t>Don’t have the balance  of literary non-fiction to narrative literature called for by CCSS</a:t>
            </a:r>
          </a:p>
          <a:p>
            <a:endParaRPr lang="en-US" dirty="0"/>
          </a:p>
          <a:p>
            <a:r>
              <a:rPr lang="en-US" dirty="0"/>
              <a:t>This AAP project cannot directly address these types of issues, except by juggling the texts chosen for revision in each series.</a:t>
            </a:r>
          </a:p>
        </p:txBody>
      </p:sp>
    </p:spTree>
    <p:extLst>
      <p:ext uri="{BB962C8B-B14F-4D97-AF65-F5344CB8AC3E}">
        <p14:creationId xmlns:p14="http://schemas.microsoft.com/office/powerpoint/2010/main" val="83606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WILL </a:t>
            </a:r>
            <a:r>
              <a:rPr lang="en-US" i="1" dirty="0"/>
              <a:t>NOT</a:t>
            </a:r>
            <a:r>
              <a:rPr lang="en-US" dirty="0"/>
              <a:t> BE DOING</a:t>
            </a:r>
          </a:p>
        </p:txBody>
      </p:sp>
      <p:sp>
        <p:nvSpPr>
          <p:cNvPr id="3" name="Content Placeholder 2"/>
          <p:cNvSpPr>
            <a:spLocks noGrp="1"/>
          </p:cNvSpPr>
          <p:nvPr>
            <p:ph idx="1"/>
          </p:nvPr>
        </p:nvSpPr>
        <p:spPr/>
        <p:txBody>
          <a:bodyPr>
            <a:normAutofit lnSpcReduction="10000"/>
          </a:bodyPr>
          <a:lstStyle/>
          <a:p>
            <a:endParaRPr lang="en-US" dirty="0"/>
          </a:p>
          <a:p>
            <a:endParaRPr lang="en-US" dirty="0"/>
          </a:p>
          <a:p>
            <a:r>
              <a:rPr lang="en-US" dirty="0"/>
              <a:t>Will not alter sections on grammar, usage, morphology, connections</a:t>
            </a:r>
          </a:p>
          <a:p>
            <a:endParaRPr lang="en-US" dirty="0"/>
          </a:p>
          <a:p>
            <a:r>
              <a:rPr lang="en-US" dirty="0"/>
              <a:t>Will not be supporting any supplemental texts</a:t>
            </a:r>
          </a:p>
          <a:p>
            <a:endParaRPr lang="en-US" dirty="0"/>
          </a:p>
          <a:p>
            <a:r>
              <a:rPr lang="en-US" dirty="0"/>
              <a:t>Will not do anything about the existing complexity of texts </a:t>
            </a:r>
            <a:r>
              <a:rPr lang="en-US" i="1" dirty="0"/>
              <a:t>except</a:t>
            </a:r>
            <a:r>
              <a:rPr lang="en-US" dirty="0"/>
              <a:t> use in considering what selections to revise.</a:t>
            </a:r>
          </a:p>
          <a:p>
            <a:pPr marL="0" indent="0">
              <a:buNone/>
            </a:pPr>
            <a:endParaRPr lang="en-US" dirty="0"/>
          </a:p>
          <a:p>
            <a:r>
              <a:rPr lang="en-US" dirty="0"/>
              <a:t> </a:t>
            </a:r>
            <a:r>
              <a:rPr lang="en-US" b="1" dirty="0"/>
              <a:t>Will</a:t>
            </a:r>
            <a:r>
              <a:rPr lang="en-US" dirty="0"/>
              <a:t> take longer for students and teachers to work through these aligned sets of questions and tasks.</a:t>
            </a:r>
          </a:p>
        </p:txBody>
      </p:sp>
    </p:spTree>
    <p:extLst>
      <p:ext uri="{BB962C8B-B14F-4D97-AF65-F5344CB8AC3E}">
        <p14:creationId xmlns:p14="http://schemas.microsoft.com/office/powerpoint/2010/main" val="2007491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WHAT</a:t>
            </a:r>
            <a:r>
              <a:rPr lang="en-US" dirty="0"/>
              <a:t>  TEXT-DEPENDENT QUESTIONS ARE:</a:t>
            </a:r>
          </a:p>
        </p:txBody>
      </p:sp>
      <p:sp>
        <p:nvSpPr>
          <p:cNvPr id="3" name="Content Placeholder 2"/>
          <p:cNvSpPr>
            <a:spLocks noGrp="1"/>
          </p:cNvSpPr>
          <p:nvPr>
            <p:ph idx="1"/>
          </p:nvPr>
        </p:nvSpPr>
        <p:spPr/>
        <p:txBody>
          <a:bodyPr>
            <a:normAutofit/>
          </a:bodyPr>
          <a:lstStyle/>
          <a:p>
            <a:endParaRPr lang="en-US" dirty="0"/>
          </a:p>
          <a:p>
            <a:r>
              <a:rPr lang="en-US" dirty="0"/>
              <a:t>Questions that can </a:t>
            </a:r>
            <a:r>
              <a:rPr lang="en-US" i="1" dirty="0"/>
              <a:t>only </a:t>
            </a:r>
            <a:r>
              <a:rPr lang="en-US" dirty="0"/>
              <a:t>be answered with evidence from the text</a:t>
            </a:r>
          </a:p>
          <a:p>
            <a:r>
              <a:rPr lang="en-US" dirty="0"/>
              <a:t>Can be literal but can also involve analysis, synthesis, evaluation</a:t>
            </a:r>
          </a:p>
          <a:p>
            <a:r>
              <a:rPr lang="en-US" dirty="0"/>
              <a:t>Focus on word, sentence and paragraph as well as larger ideas, themes or events</a:t>
            </a:r>
          </a:p>
          <a:p>
            <a:r>
              <a:rPr lang="en-US" dirty="0"/>
              <a:t>Focus on difficult portions of text in order to enhance reading proficiency</a:t>
            </a:r>
          </a:p>
          <a:p>
            <a:r>
              <a:rPr lang="en-US" dirty="0"/>
              <a:t>Much more detail is in your guides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93255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normAutofit/>
          </a:bodyPr>
          <a:lstStyle/>
          <a:p>
            <a:r>
              <a:rPr lang="en-US" sz="3200" u="sng" dirty="0"/>
              <a:t>WHY </a:t>
            </a:r>
            <a:r>
              <a:rPr lang="en-US" sz="3200" dirty="0"/>
              <a:t>TEXT-DEPENDENT QUESTIONS? or, WHY </a:t>
            </a:r>
            <a:r>
              <a:rPr lang="en-US" sz="3200" u="sng" dirty="0"/>
              <a:t>NOT </a:t>
            </a:r>
            <a:r>
              <a:rPr lang="en-US" sz="3200" dirty="0"/>
              <a:t>GO OUTSIDE THE TEXT?</a:t>
            </a:r>
          </a:p>
        </p:txBody>
      </p:sp>
      <p:sp>
        <p:nvSpPr>
          <p:cNvPr id="3" name="Content Placeholder 2"/>
          <p:cNvSpPr>
            <a:spLocks noGrp="1"/>
          </p:cNvSpPr>
          <p:nvPr>
            <p:ph idx="1"/>
          </p:nvPr>
        </p:nvSpPr>
        <p:spPr>
          <a:xfrm>
            <a:off x="457200" y="1981200"/>
            <a:ext cx="8229600" cy="4495800"/>
          </a:xfrm>
        </p:spPr>
        <p:txBody>
          <a:bodyPr/>
          <a:lstStyle/>
          <a:p>
            <a:endParaRPr lang="en-US" dirty="0"/>
          </a:p>
          <a:p>
            <a:endParaRPr lang="en-US" dirty="0"/>
          </a:p>
          <a:p>
            <a:r>
              <a:rPr lang="en-US" dirty="0"/>
              <a:t>More time outside the text less inside</a:t>
            </a:r>
          </a:p>
          <a:p>
            <a:r>
              <a:rPr lang="en-US" dirty="0"/>
              <a:t>Going outside the text privileges those who have that experience</a:t>
            </a:r>
          </a:p>
          <a:p>
            <a:r>
              <a:rPr lang="en-US" dirty="0"/>
              <a:t>It is easier to talk about our experiences than to analyze the text</a:t>
            </a:r>
          </a:p>
          <a:p>
            <a:r>
              <a:rPr lang="en-US" dirty="0"/>
              <a:t>These are college and career standards</a:t>
            </a:r>
          </a:p>
          <a:p>
            <a:r>
              <a:rPr lang="en-US" dirty="0"/>
              <a:t>That being said….</a:t>
            </a:r>
          </a:p>
        </p:txBody>
      </p:sp>
    </p:spTree>
    <p:extLst>
      <p:ext uri="{BB962C8B-B14F-4D97-AF65-F5344CB8AC3E}">
        <p14:creationId xmlns:p14="http://schemas.microsoft.com/office/powerpoint/2010/main" val="94517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ROLE OF PRE-READING</a:t>
            </a:r>
          </a:p>
        </p:txBody>
      </p:sp>
      <p:sp>
        <p:nvSpPr>
          <p:cNvPr id="3" name="Content Placeholder 2"/>
          <p:cNvSpPr>
            <a:spLocks noGrp="1"/>
          </p:cNvSpPr>
          <p:nvPr>
            <p:ph idx="1"/>
          </p:nvPr>
        </p:nvSpPr>
        <p:spPr>
          <a:xfrm>
            <a:off x="457200" y="1600200"/>
            <a:ext cx="8229600" cy="4191000"/>
          </a:xfrm>
        </p:spPr>
        <p:txBody>
          <a:bodyPr>
            <a:normAutofit/>
          </a:bodyPr>
          <a:lstStyle/>
          <a:p>
            <a:pPr marL="0" indent="0">
              <a:buNone/>
            </a:pPr>
            <a:endParaRPr lang="en-US" dirty="0"/>
          </a:p>
          <a:p>
            <a:r>
              <a:rPr lang="en-US" dirty="0"/>
              <a:t>Multiple readings often make this unnecessary</a:t>
            </a:r>
          </a:p>
          <a:p>
            <a:r>
              <a:rPr lang="en-US" dirty="0"/>
              <a:t>Too often provides information students can glean from careful reading of the text- in many cases provides a complete summary</a:t>
            </a:r>
          </a:p>
          <a:p>
            <a:r>
              <a:rPr lang="en-US" dirty="0"/>
              <a:t>Almost impossible to wean students from this</a:t>
            </a:r>
          </a:p>
          <a:p>
            <a:r>
              <a:rPr lang="en-US" dirty="0"/>
              <a:t>Similarly challenging to move teachers away from providing this “smoothing of the road” </a:t>
            </a:r>
          </a:p>
          <a:p>
            <a:r>
              <a:rPr lang="en-US" dirty="0"/>
              <a:t>Research base? </a:t>
            </a:r>
          </a:p>
          <a:p>
            <a:pPr marL="0" indent="0">
              <a:buNone/>
            </a:pPr>
            <a:endParaRPr lang="en-US" dirty="0"/>
          </a:p>
          <a:p>
            <a:pPr marL="0" indent="0">
              <a:buNone/>
            </a:pPr>
            <a:endParaRPr lang="en-US" sz="1400" b="1" dirty="0"/>
          </a:p>
          <a:p>
            <a:endParaRPr lang="en-US" dirty="0"/>
          </a:p>
        </p:txBody>
      </p:sp>
    </p:spTree>
    <p:extLst>
      <p:ext uri="{BB962C8B-B14F-4D97-AF65-F5344CB8AC3E}">
        <p14:creationId xmlns:p14="http://schemas.microsoft.com/office/powerpoint/2010/main" val="2467696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r>
              <a:rPr lang="en-US" dirty="0"/>
              <a:t>Tools for Evaluating Text Complexity</a:t>
            </a:r>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219200"/>
            <a:ext cx="3143988" cy="2140235"/>
          </a:xfrm>
        </p:spPr>
      </p:pic>
      <p:sp>
        <p:nvSpPr>
          <p:cNvPr id="7" name="TextBox 6"/>
          <p:cNvSpPr txBox="1"/>
          <p:nvPr/>
        </p:nvSpPr>
        <p:spPr>
          <a:xfrm>
            <a:off x="609600" y="6488668"/>
            <a:ext cx="8305800" cy="369332"/>
          </a:xfrm>
          <a:prstGeom prst="rect">
            <a:avLst/>
          </a:prstGeom>
          <a:noFill/>
        </p:spPr>
        <p:txBody>
          <a:bodyPr wrap="square" rtlCol="0">
            <a:spAutoFit/>
          </a:bodyPr>
          <a:lstStyle/>
          <a:p>
            <a:pPr algn="ctr"/>
            <a:r>
              <a:rPr lang="en-US" dirty="0"/>
              <a:t>Refer to STEP 2 on the “Step-by-Step Checklist for Writers”</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70435" y="3886200"/>
            <a:ext cx="3835365" cy="2079115"/>
          </a:xfrm>
          <a:prstGeom prst="rect">
            <a:avLst/>
          </a:prstGeom>
        </p:spPr>
      </p:pic>
      <p:sp>
        <p:nvSpPr>
          <p:cNvPr id="5" name="TextBox 4"/>
          <p:cNvSpPr txBox="1"/>
          <p:nvPr/>
        </p:nvSpPr>
        <p:spPr>
          <a:xfrm>
            <a:off x="4191000" y="2145268"/>
            <a:ext cx="914400" cy="369332"/>
          </a:xfrm>
          <a:prstGeom prst="rect">
            <a:avLst/>
          </a:prstGeom>
          <a:noFill/>
        </p:spPr>
        <p:txBody>
          <a:bodyPr wrap="square" rtlCol="0">
            <a:spAutoFit/>
          </a:bodyPr>
          <a:lstStyle/>
          <a:p>
            <a:r>
              <a:rPr lang="en-US" b="1" dirty="0"/>
              <a:t>Rubric</a:t>
            </a:r>
          </a:p>
        </p:txBody>
      </p:sp>
      <p:sp>
        <p:nvSpPr>
          <p:cNvPr id="8" name="TextBox 7"/>
          <p:cNvSpPr txBox="1"/>
          <p:nvPr/>
        </p:nvSpPr>
        <p:spPr>
          <a:xfrm>
            <a:off x="2860505" y="3276600"/>
            <a:ext cx="3527612" cy="369332"/>
          </a:xfrm>
          <a:prstGeom prst="rect">
            <a:avLst/>
          </a:prstGeom>
          <a:noFill/>
        </p:spPr>
        <p:txBody>
          <a:bodyPr wrap="square" rtlCol="0">
            <a:spAutoFit/>
          </a:bodyPr>
          <a:lstStyle/>
          <a:p>
            <a:r>
              <a:rPr lang="en-US" b="1" dirty="0"/>
              <a:t>Chart and Companion Guide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4166042"/>
            <a:ext cx="3962400" cy="1777558"/>
          </a:xfrm>
          <a:prstGeom prst="rect">
            <a:avLst/>
          </a:prstGeom>
        </p:spPr>
      </p:pic>
      <p:cxnSp>
        <p:nvCxnSpPr>
          <p:cNvPr id="13" name="Straight Arrow Connector 12"/>
          <p:cNvCxnSpPr>
            <a:stCxn id="5" idx="1"/>
          </p:cNvCxnSpPr>
          <p:nvPr/>
        </p:nvCxnSpPr>
        <p:spPr>
          <a:xfrm flipH="1">
            <a:off x="3810000" y="2329934"/>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352800" y="3645932"/>
            <a:ext cx="647700" cy="5201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114800" y="3645932"/>
            <a:ext cx="355635" cy="392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39081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1792</Words>
  <Application>Microsoft Office PowerPoint</Application>
  <PresentationFormat>On-screen Show (4:3)</PresentationFormat>
  <Paragraphs>257</Paragraphs>
  <Slides>27</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Clarity</vt:lpstr>
      <vt:lpstr>Anthology ALIGNMENT PROJECT</vt:lpstr>
      <vt:lpstr>The Anthology Alignment Project:</vt:lpstr>
      <vt:lpstr>Anthologies: a GREAT resource</vt:lpstr>
      <vt:lpstr>Anthologies are not aligned:</vt:lpstr>
      <vt:lpstr>WHAT WE WILL NOT BE DOING</vt:lpstr>
      <vt:lpstr>WHAT  TEXT-DEPENDENT QUESTIONS ARE:</vt:lpstr>
      <vt:lpstr>WHY TEXT-DEPENDENT QUESTIONS? or, WHY NOT GO OUTSIDE THE TEXT?</vt:lpstr>
      <vt:lpstr>THE ROLE OF PRE-READING</vt:lpstr>
      <vt:lpstr>Tools for Evaluating Text Complexity</vt:lpstr>
      <vt:lpstr>Big Ideas, Key Understandings</vt:lpstr>
      <vt:lpstr>Big Ideas, Key Understandings</vt:lpstr>
      <vt:lpstr>CREATING TEXT-DEPENDENT QUESTIONS:  Review, Critique, and Revise</vt:lpstr>
      <vt:lpstr>CREATING TEXT-DEPENDENT QUESTIONS</vt:lpstr>
      <vt:lpstr>CREATING TEXT-DEPENDENT QUESTIONS</vt:lpstr>
      <vt:lpstr>VOCABULARY IS ESSENTIAL</vt:lpstr>
      <vt:lpstr>VOCABULARY</vt:lpstr>
      <vt:lpstr>VOCABULARY  </vt:lpstr>
      <vt:lpstr>INTEGRATING VOCABULARY INTO TEXT DEPENDENT QUESTIONS</vt:lpstr>
      <vt:lpstr>VOCABULARY</vt:lpstr>
      <vt:lpstr>SYNTAX</vt:lpstr>
      <vt:lpstr> FLUENCY </vt:lpstr>
      <vt:lpstr>Additional Tasks and Notes</vt:lpstr>
      <vt:lpstr>CULMINATING TASK</vt:lpstr>
      <vt:lpstr>No Gotcha’s Allowed: Supporting Writing</vt:lpstr>
      <vt:lpstr>PowerPoint Presentation</vt:lpstr>
      <vt:lpstr>PowerPoint Presentation</vt:lpstr>
      <vt:lpstr>Anthology Alignment Project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2013-03-20T14:05:54Z</dcterms:created>
  <dcterms:modified xsi:type="dcterms:W3CDTF">2020-01-23T18:18:40Z</dcterms:modified>
</cp:coreProperties>
</file>